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media/image11.jpg" ContentType="image/jpg"/>
  <Override PartName="/ppt/media/image37.jpg" ContentType="image/jpg"/>
  <Override PartName="/ppt/media/image38.jpg" ContentType="image/jpg"/>
  <Override PartName="/ppt/presProps1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viewProps1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</p:sldIdLst>
  <p:sldSz cy="15081250" cx="20104100"/>
  <p:notesSz cx="20104100" cy="1508125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675187"/>
            <a:ext cx="17088486" cy="3167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445500"/>
            <a:ext cx="14072870" cy="37703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50780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282"/>
            <a:ext cx="20104100" cy="1911350"/>
          </a:xfrm>
          <a:custGeom>
            <a:avLst/>
            <a:gdLst/>
            <a:ahLst/>
            <a:cxnLst/>
            <a:rect l="l" t="t" r="r" b="b"/>
            <a:pathLst>
              <a:path w="20104100" h="1911350">
                <a:moveTo>
                  <a:pt x="20104100" y="0"/>
                </a:moveTo>
                <a:lnTo>
                  <a:pt x="0" y="0"/>
                </a:lnTo>
                <a:lnTo>
                  <a:pt x="0" y="1911285"/>
                </a:lnTo>
                <a:lnTo>
                  <a:pt x="20104100" y="1911285"/>
                </a:lnTo>
                <a:lnTo>
                  <a:pt x="20104100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03250"/>
            <a:ext cx="18093690" cy="241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468687"/>
            <a:ext cx="18093690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4025563"/>
            <a:ext cx="6433312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4025563"/>
            <a:ext cx="4623943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4025563"/>
            <a:ext cx="4623943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jp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0" Type="http://schemas.openxmlformats.org/officeDocument/2006/relationships/image" Target="../media/image29.png"/><Relationship Id="rId31" Type="http://schemas.openxmlformats.org/officeDocument/2006/relationships/image" Target="../media/image30.png"/><Relationship Id="rId32" Type="http://schemas.openxmlformats.org/officeDocument/2006/relationships/image" Target="../media/image31.png"/><Relationship Id="rId33" Type="http://schemas.openxmlformats.org/officeDocument/2006/relationships/image" Target="../media/image32.png"/><Relationship Id="rId34" Type="http://schemas.openxmlformats.org/officeDocument/2006/relationships/image" Target="../media/image33.png"/><Relationship Id="rId35" Type="http://schemas.openxmlformats.org/officeDocument/2006/relationships/image" Target="../media/image34.png"/><Relationship Id="rId36" Type="http://schemas.openxmlformats.org/officeDocument/2006/relationships/image" Target="../media/image35.png"/><Relationship Id="rId37" Type="http://schemas.openxmlformats.org/officeDocument/2006/relationships/image" Target="../media/image36.png"/><Relationship Id="rId38" Type="http://schemas.openxmlformats.org/officeDocument/2006/relationships/image" Target="../media/image37.jpg"/><Relationship Id="rId39" Type="http://schemas.openxmlformats.org/officeDocument/2006/relationships/image" Target="../media/image3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21031" y="14896911"/>
            <a:ext cx="5074920" cy="175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ts val="350"/>
              </a:lnSpc>
            </a:pPr>
            <a:r>
              <a:rPr sz="900" i="1" b="0">
                <a:solidFill>
                  <a:srgbClr val="373737"/>
                </a:solidFill>
                <a:latin typeface="Arial"/>
              </a:rPr>
              <a:t>Study resource. Use for planning and comparison only. Do not submit this sample as your own work.</a:t>
            </a:r>
            <a:endParaRPr sz="3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9" y="1901512"/>
            <a:ext cx="20104100" cy="12792075"/>
            <a:chOff x="349" y="1901512"/>
            <a:chExt cx="20104100" cy="12792075"/>
          </a:xfrm>
        </p:grpSpPr>
        <p:sp>
          <p:nvSpPr>
            <p:cNvPr id="4" name="object 4"/>
            <p:cNvSpPr/>
            <p:nvPr/>
          </p:nvSpPr>
          <p:spPr>
            <a:xfrm>
              <a:off x="349" y="1901512"/>
              <a:ext cx="20104100" cy="17780"/>
            </a:xfrm>
            <a:custGeom>
              <a:avLst/>
              <a:gdLst/>
              <a:ahLst/>
              <a:cxnLst/>
              <a:rect l="l" t="t" r="r" b="b"/>
              <a:pathLst>
                <a:path w="20104100" h="17780">
                  <a:moveTo>
                    <a:pt x="0" y="17451"/>
                  </a:moveTo>
                  <a:lnTo>
                    <a:pt x="20104100" y="17451"/>
                  </a:lnTo>
                  <a:lnTo>
                    <a:pt x="20104100" y="0"/>
                  </a:lnTo>
                  <a:lnTo>
                    <a:pt x="0" y="0"/>
                  </a:lnTo>
                  <a:lnTo>
                    <a:pt x="0" y="17451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9417" y="2126985"/>
              <a:ext cx="4607189" cy="1256506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9417" y="2126985"/>
              <a:ext cx="4607560" cy="12565380"/>
            </a:xfrm>
            <a:custGeom>
              <a:avLst/>
              <a:gdLst/>
              <a:ahLst/>
              <a:cxnLst/>
              <a:rect l="l" t="t" r="r" b="b"/>
              <a:pathLst>
                <a:path w="4607560" h="12565380">
                  <a:moveTo>
                    <a:pt x="0" y="74168"/>
                  </a:moveTo>
                  <a:lnTo>
                    <a:pt x="5829" y="45302"/>
                  </a:lnTo>
                  <a:lnTo>
                    <a:pt x="21725" y="21727"/>
                  </a:lnTo>
                  <a:lnTo>
                    <a:pt x="45302" y="5829"/>
                  </a:lnTo>
                  <a:lnTo>
                    <a:pt x="74174" y="0"/>
                  </a:lnTo>
                  <a:lnTo>
                    <a:pt x="4533020" y="0"/>
                  </a:lnTo>
                  <a:lnTo>
                    <a:pt x="4561886" y="5829"/>
                  </a:lnTo>
                  <a:lnTo>
                    <a:pt x="4585462" y="21727"/>
                  </a:lnTo>
                  <a:lnTo>
                    <a:pt x="4601359" y="45302"/>
                  </a:lnTo>
                  <a:lnTo>
                    <a:pt x="4607189" y="74168"/>
                  </a:lnTo>
                  <a:lnTo>
                    <a:pt x="4607189" y="12490882"/>
                  </a:lnTo>
                  <a:lnTo>
                    <a:pt x="4601359" y="12519757"/>
                  </a:lnTo>
                  <a:lnTo>
                    <a:pt x="4585462" y="12543336"/>
                  </a:lnTo>
                  <a:lnTo>
                    <a:pt x="4561886" y="12559233"/>
                  </a:lnTo>
                  <a:lnTo>
                    <a:pt x="4533020" y="12565062"/>
                  </a:lnTo>
                  <a:lnTo>
                    <a:pt x="74174" y="12565062"/>
                  </a:lnTo>
                  <a:lnTo>
                    <a:pt x="45302" y="12559233"/>
                  </a:lnTo>
                  <a:lnTo>
                    <a:pt x="21725" y="12543336"/>
                  </a:lnTo>
                  <a:lnTo>
                    <a:pt x="5829" y="12519757"/>
                  </a:lnTo>
                  <a:lnTo>
                    <a:pt x="0" y="12490882"/>
                  </a:lnTo>
                  <a:lnTo>
                    <a:pt x="0" y="74168"/>
                  </a:lnTo>
                  <a:close/>
                </a:path>
              </a:pathLst>
            </a:custGeom>
            <a:ln w="317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287493" y="2126985"/>
              <a:ext cx="4607189" cy="1256506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287493" y="2126985"/>
              <a:ext cx="4607560" cy="12565380"/>
            </a:xfrm>
            <a:custGeom>
              <a:avLst/>
              <a:gdLst/>
              <a:ahLst/>
              <a:cxnLst/>
              <a:rect l="l" t="t" r="r" b="b"/>
              <a:pathLst>
                <a:path w="4607559" h="12565380">
                  <a:moveTo>
                    <a:pt x="0" y="74168"/>
                  </a:moveTo>
                  <a:lnTo>
                    <a:pt x="5829" y="45302"/>
                  </a:lnTo>
                  <a:lnTo>
                    <a:pt x="21727" y="21727"/>
                  </a:lnTo>
                  <a:lnTo>
                    <a:pt x="45302" y="5829"/>
                  </a:lnTo>
                  <a:lnTo>
                    <a:pt x="74168" y="0"/>
                  </a:lnTo>
                  <a:lnTo>
                    <a:pt x="4533020" y="0"/>
                  </a:lnTo>
                  <a:lnTo>
                    <a:pt x="4561886" y="5829"/>
                  </a:lnTo>
                  <a:lnTo>
                    <a:pt x="4585462" y="21727"/>
                  </a:lnTo>
                  <a:lnTo>
                    <a:pt x="4601359" y="45302"/>
                  </a:lnTo>
                  <a:lnTo>
                    <a:pt x="4607189" y="74168"/>
                  </a:lnTo>
                  <a:lnTo>
                    <a:pt x="4607189" y="12490882"/>
                  </a:lnTo>
                  <a:lnTo>
                    <a:pt x="4601359" y="12519757"/>
                  </a:lnTo>
                  <a:lnTo>
                    <a:pt x="4585462" y="12543336"/>
                  </a:lnTo>
                  <a:lnTo>
                    <a:pt x="4561886" y="12559233"/>
                  </a:lnTo>
                  <a:lnTo>
                    <a:pt x="4533020" y="12565062"/>
                  </a:lnTo>
                  <a:lnTo>
                    <a:pt x="74168" y="12565062"/>
                  </a:lnTo>
                  <a:lnTo>
                    <a:pt x="45302" y="12559233"/>
                  </a:lnTo>
                  <a:lnTo>
                    <a:pt x="21727" y="12543336"/>
                  </a:lnTo>
                  <a:lnTo>
                    <a:pt x="5829" y="12519757"/>
                  </a:lnTo>
                  <a:lnTo>
                    <a:pt x="0" y="12490882"/>
                  </a:lnTo>
                  <a:lnTo>
                    <a:pt x="0" y="74168"/>
                  </a:lnTo>
                  <a:close/>
                </a:path>
              </a:pathLst>
            </a:custGeom>
            <a:ln w="317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34744" y="2126985"/>
              <a:ext cx="4608585" cy="1256506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34744" y="2126985"/>
              <a:ext cx="4608830" cy="12565380"/>
            </a:xfrm>
            <a:custGeom>
              <a:avLst/>
              <a:gdLst/>
              <a:ahLst/>
              <a:cxnLst/>
              <a:rect l="l" t="t" r="r" b="b"/>
              <a:pathLst>
                <a:path w="4608830" h="12565380">
                  <a:moveTo>
                    <a:pt x="0" y="74226"/>
                  </a:moveTo>
                  <a:lnTo>
                    <a:pt x="5830" y="45327"/>
                  </a:lnTo>
                  <a:lnTo>
                    <a:pt x="21734" y="21734"/>
                  </a:lnTo>
                  <a:lnTo>
                    <a:pt x="45327" y="5830"/>
                  </a:lnTo>
                  <a:lnTo>
                    <a:pt x="74226" y="0"/>
                  </a:lnTo>
                  <a:lnTo>
                    <a:pt x="4534358" y="0"/>
                  </a:lnTo>
                  <a:lnTo>
                    <a:pt x="4563258" y="5830"/>
                  </a:lnTo>
                  <a:lnTo>
                    <a:pt x="4586851" y="21734"/>
                  </a:lnTo>
                  <a:lnTo>
                    <a:pt x="4602755" y="45327"/>
                  </a:lnTo>
                  <a:lnTo>
                    <a:pt x="4608585" y="74226"/>
                  </a:lnTo>
                  <a:lnTo>
                    <a:pt x="4608585" y="12490859"/>
                  </a:lnTo>
                  <a:lnTo>
                    <a:pt x="4602755" y="12519742"/>
                  </a:lnTo>
                  <a:lnTo>
                    <a:pt x="4586851" y="12543329"/>
                  </a:lnTo>
                  <a:lnTo>
                    <a:pt x="4563258" y="12559231"/>
                  </a:lnTo>
                  <a:lnTo>
                    <a:pt x="4534358" y="12565062"/>
                  </a:lnTo>
                  <a:lnTo>
                    <a:pt x="74226" y="12565062"/>
                  </a:lnTo>
                  <a:lnTo>
                    <a:pt x="45327" y="12559231"/>
                  </a:lnTo>
                  <a:lnTo>
                    <a:pt x="21734" y="12543329"/>
                  </a:lnTo>
                  <a:lnTo>
                    <a:pt x="5830" y="12519742"/>
                  </a:lnTo>
                  <a:lnTo>
                    <a:pt x="0" y="12490859"/>
                  </a:lnTo>
                  <a:lnTo>
                    <a:pt x="0" y="74226"/>
                  </a:lnTo>
                  <a:close/>
                </a:path>
              </a:pathLst>
            </a:custGeom>
            <a:ln w="317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260770" y="2126985"/>
              <a:ext cx="4608585" cy="1256506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260770" y="2126985"/>
              <a:ext cx="4608830" cy="12565380"/>
            </a:xfrm>
            <a:custGeom>
              <a:avLst/>
              <a:gdLst/>
              <a:ahLst/>
              <a:cxnLst/>
              <a:rect l="l" t="t" r="r" b="b"/>
              <a:pathLst>
                <a:path w="4608830" h="12565380">
                  <a:moveTo>
                    <a:pt x="0" y="74226"/>
                  </a:moveTo>
                  <a:lnTo>
                    <a:pt x="5830" y="45327"/>
                  </a:lnTo>
                  <a:lnTo>
                    <a:pt x="21734" y="21734"/>
                  </a:lnTo>
                  <a:lnTo>
                    <a:pt x="45327" y="5830"/>
                  </a:lnTo>
                  <a:lnTo>
                    <a:pt x="74226" y="0"/>
                  </a:lnTo>
                  <a:lnTo>
                    <a:pt x="4534358" y="0"/>
                  </a:lnTo>
                  <a:lnTo>
                    <a:pt x="4563258" y="5830"/>
                  </a:lnTo>
                  <a:lnTo>
                    <a:pt x="4586851" y="21734"/>
                  </a:lnTo>
                  <a:lnTo>
                    <a:pt x="4602755" y="45327"/>
                  </a:lnTo>
                  <a:lnTo>
                    <a:pt x="4608585" y="74226"/>
                  </a:lnTo>
                  <a:lnTo>
                    <a:pt x="4608585" y="12490859"/>
                  </a:lnTo>
                  <a:lnTo>
                    <a:pt x="4602755" y="12519742"/>
                  </a:lnTo>
                  <a:lnTo>
                    <a:pt x="4586851" y="12543329"/>
                  </a:lnTo>
                  <a:lnTo>
                    <a:pt x="4563258" y="12559231"/>
                  </a:lnTo>
                  <a:lnTo>
                    <a:pt x="4534358" y="12565062"/>
                  </a:lnTo>
                  <a:lnTo>
                    <a:pt x="74226" y="12565062"/>
                  </a:lnTo>
                  <a:lnTo>
                    <a:pt x="45327" y="12559231"/>
                  </a:lnTo>
                  <a:lnTo>
                    <a:pt x="21734" y="12543329"/>
                  </a:lnTo>
                  <a:lnTo>
                    <a:pt x="5830" y="12519742"/>
                  </a:lnTo>
                  <a:lnTo>
                    <a:pt x="0" y="12490859"/>
                  </a:lnTo>
                  <a:lnTo>
                    <a:pt x="0" y="74226"/>
                  </a:lnTo>
                  <a:close/>
                </a:path>
              </a:pathLst>
            </a:custGeom>
            <a:ln w="317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9173" y="2206564"/>
              <a:ext cx="4646629" cy="69840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627500" y="118535"/>
            <a:ext cx="8866505" cy="15684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7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Gonorrhoea Health </a:t>
            </a:r>
            <a:r>
              <a:rPr sz="275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Promotion </a:t>
            </a:r>
            <a:r>
              <a:rPr sz="27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Poster for Sandwell</a:t>
            </a:r>
            <a:r>
              <a:rPr sz="275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Council</a:t>
            </a:r>
            <a:endParaRPr sz="2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5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University of</a:t>
            </a:r>
            <a:r>
              <a:rPr sz="22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Wolverhampton</a:t>
            </a:r>
            <a:endParaRPr sz="2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5"/>
              </a:spcBef>
            </a:pPr>
            <a:r>
              <a:rPr sz="22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Target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Population- </a:t>
            </a:r>
            <a:r>
              <a:rPr sz="22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Young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adults aged 15-24</a:t>
            </a:r>
            <a:r>
              <a:rPr sz="22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FFFFFF"/>
                </a:solidFill>
                <a:latin typeface="Times New Roman"/>
                <a:cs typeface="Times New Roman"/>
              </a:rPr>
              <a:t>years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42648" y="2286997"/>
            <a:ext cx="294005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What </a:t>
            </a:r>
            <a:r>
              <a:rPr sz="245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is</a:t>
            </a:r>
            <a:r>
              <a:rPr sz="245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5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Gonorrhoea?</a:t>
            </a:r>
            <a:endParaRPr sz="245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207520" y="2038332"/>
            <a:ext cx="9705340" cy="697230"/>
            <a:chOff x="5207520" y="2038332"/>
            <a:chExt cx="9705340" cy="697230"/>
          </a:xfrm>
        </p:grpSpPr>
        <p:sp>
          <p:nvSpPr>
            <p:cNvPr id="17" name="object 17"/>
            <p:cNvSpPr/>
            <p:nvPr/>
          </p:nvSpPr>
          <p:spPr>
            <a:xfrm>
              <a:off x="5207520" y="2103257"/>
              <a:ext cx="9705114" cy="47676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303473" y="2038332"/>
              <a:ext cx="7598372" cy="69666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35792" y="2122448"/>
              <a:ext cx="9650730" cy="422909"/>
            </a:xfrm>
            <a:custGeom>
              <a:avLst/>
              <a:gdLst/>
              <a:ahLst/>
              <a:cxnLst/>
              <a:rect l="l" t="t" r="r" b="b"/>
              <a:pathLst>
                <a:path w="9650730" h="422910">
                  <a:moveTo>
                    <a:pt x="9650666" y="0"/>
                  </a:moveTo>
                  <a:lnTo>
                    <a:pt x="0" y="0"/>
                  </a:lnTo>
                  <a:lnTo>
                    <a:pt x="0" y="422325"/>
                  </a:lnTo>
                  <a:lnTo>
                    <a:pt x="9650666" y="422325"/>
                  </a:lnTo>
                  <a:lnTo>
                    <a:pt x="965066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235792" y="2122448"/>
              <a:ext cx="9650730" cy="422909"/>
            </a:xfrm>
            <a:custGeom>
              <a:avLst/>
              <a:gdLst/>
              <a:ahLst/>
              <a:cxnLst/>
              <a:rect l="l" t="t" r="r" b="b"/>
              <a:pathLst>
                <a:path w="9650730" h="422910">
                  <a:moveTo>
                    <a:pt x="0" y="422325"/>
                  </a:moveTo>
                  <a:lnTo>
                    <a:pt x="9650666" y="422325"/>
                  </a:lnTo>
                  <a:lnTo>
                    <a:pt x="9650666" y="0"/>
                  </a:lnTo>
                  <a:lnTo>
                    <a:pt x="0" y="0"/>
                  </a:lnTo>
                  <a:lnTo>
                    <a:pt x="0" y="422325"/>
                  </a:lnTo>
                  <a:close/>
                </a:path>
              </a:pathLst>
            </a:custGeom>
            <a:ln w="1745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499376" y="2121848"/>
            <a:ext cx="712279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340100" algn="l"/>
              </a:tabLst>
            </a:pPr>
            <a:r>
              <a:rPr sz="2450" b="1" spc="-50" dirty="0">
                <a:solidFill>
                  <a:srgbClr val="FFFFFF"/>
                </a:solidFill>
                <a:latin typeface="Arial"/>
                <a:cs typeface="Arial"/>
              </a:rPr>
              <a:t>You </a:t>
            </a:r>
            <a:r>
              <a:rPr sz="2450" b="1" spc="10" dirty="0">
                <a:solidFill>
                  <a:srgbClr val="FFFFFF"/>
                </a:solidFill>
                <a:latin typeface="Arial"/>
                <a:cs typeface="Arial"/>
              </a:rPr>
              <a:t>are at a</a:t>
            </a:r>
            <a:r>
              <a:rPr sz="245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10" dirty="0">
                <a:solidFill>
                  <a:srgbClr val="FFFFFF"/>
                </a:solidFill>
                <a:latin typeface="Arial"/>
                <a:cs typeface="Arial"/>
              </a:rPr>
              <a:t>high </a:t>
            </a:r>
            <a:r>
              <a:rPr sz="2450" b="1" spc="5" dirty="0">
                <a:solidFill>
                  <a:srgbClr val="FFFFFF"/>
                </a:solidFill>
                <a:latin typeface="Arial"/>
                <a:cs typeface="Arial"/>
              </a:rPr>
              <a:t>risk	</a:t>
            </a:r>
            <a:r>
              <a:rPr sz="2450" b="1" spc="10" dirty="0">
                <a:solidFill>
                  <a:srgbClr val="FFFFFF"/>
                </a:solidFill>
                <a:latin typeface="Arial"/>
                <a:cs typeface="Arial"/>
              </a:rPr>
              <a:t>of Gonorrhoea </a:t>
            </a:r>
            <a:r>
              <a:rPr sz="2450" b="1" spc="5" dirty="0">
                <a:solidFill>
                  <a:srgbClr val="FFFFFF"/>
                </a:solidFill>
                <a:latin typeface="Arial"/>
                <a:cs typeface="Arial"/>
              </a:rPr>
              <a:t>if </a:t>
            </a:r>
            <a:r>
              <a:rPr sz="2450" b="1" spc="1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24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50" b="1" spc="5" dirty="0">
                <a:solidFill>
                  <a:srgbClr val="FFFFFF"/>
                </a:solidFill>
                <a:latin typeface="Arial"/>
                <a:cs typeface="Arial"/>
              </a:rPr>
              <a:t>are;</a:t>
            </a:r>
            <a:endParaRPr sz="245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5259570" y="2048803"/>
            <a:ext cx="4662170" cy="958850"/>
            <a:chOff x="15259570" y="2048803"/>
            <a:chExt cx="4662170" cy="958850"/>
          </a:xfrm>
        </p:grpSpPr>
        <p:sp>
          <p:nvSpPr>
            <p:cNvPr id="23" name="object 23"/>
            <p:cNvSpPr/>
            <p:nvPr/>
          </p:nvSpPr>
          <p:spPr>
            <a:xfrm>
              <a:off x="15259570" y="2103251"/>
              <a:ext cx="4661638" cy="7734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691669" y="2048803"/>
              <a:ext cx="3865152" cy="95843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287842" y="2122448"/>
              <a:ext cx="4607560" cy="719455"/>
            </a:xfrm>
            <a:custGeom>
              <a:avLst/>
              <a:gdLst/>
              <a:ahLst/>
              <a:cxnLst/>
              <a:rect l="l" t="t" r="r" b="b"/>
              <a:pathLst>
                <a:path w="4607559" h="719455">
                  <a:moveTo>
                    <a:pt x="4607189" y="0"/>
                  </a:moveTo>
                  <a:lnTo>
                    <a:pt x="0" y="0"/>
                  </a:lnTo>
                  <a:lnTo>
                    <a:pt x="0" y="719000"/>
                  </a:lnTo>
                  <a:lnTo>
                    <a:pt x="4607189" y="719000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287842" y="2122448"/>
              <a:ext cx="4607560" cy="719455"/>
            </a:xfrm>
            <a:custGeom>
              <a:avLst/>
              <a:gdLst/>
              <a:ahLst/>
              <a:cxnLst/>
              <a:rect l="l" t="t" r="r" b="b"/>
              <a:pathLst>
                <a:path w="4607559" h="719455">
                  <a:moveTo>
                    <a:pt x="0" y="719000"/>
                  </a:moveTo>
                  <a:lnTo>
                    <a:pt x="4607189" y="719000"/>
                  </a:lnTo>
                  <a:lnTo>
                    <a:pt x="4607189" y="0"/>
                  </a:lnTo>
                  <a:lnTo>
                    <a:pt x="0" y="0"/>
                  </a:lnTo>
                  <a:lnTo>
                    <a:pt x="0" y="719000"/>
                  </a:lnTo>
                  <a:close/>
                </a:path>
              </a:pathLst>
            </a:custGeom>
            <a:ln w="1745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5287842" y="2120452"/>
            <a:ext cx="460756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74165" marR="583565" indent="-983615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Best practices for </a:t>
            </a:r>
            <a:r>
              <a:rPr sz="2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preventing  </a:t>
            </a:r>
            <a:r>
              <a:rPr sz="2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Gonorrhoea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5259570" y="8675477"/>
            <a:ext cx="4662170" cy="697230"/>
            <a:chOff x="15259570" y="8675477"/>
            <a:chExt cx="4662170" cy="697230"/>
          </a:xfrm>
        </p:grpSpPr>
        <p:sp>
          <p:nvSpPr>
            <p:cNvPr id="29" name="object 29"/>
            <p:cNvSpPr/>
            <p:nvPr/>
          </p:nvSpPr>
          <p:spPr>
            <a:xfrm>
              <a:off x="15259570" y="8740402"/>
              <a:ext cx="4661638" cy="56402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5425010" y="8675477"/>
              <a:ext cx="4328664" cy="69666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5287842" y="8759593"/>
              <a:ext cx="4607560" cy="509905"/>
            </a:xfrm>
            <a:custGeom>
              <a:avLst/>
              <a:gdLst/>
              <a:ahLst/>
              <a:cxnLst/>
              <a:rect l="l" t="t" r="r" b="b"/>
              <a:pathLst>
                <a:path w="4607559" h="509904">
                  <a:moveTo>
                    <a:pt x="4607189" y="0"/>
                  </a:moveTo>
                  <a:lnTo>
                    <a:pt x="0" y="0"/>
                  </a:lnTo>
                  <a:lnTo>
                    <a:pt x="0" y="509583"/>
                  </a:lnTo>
                  <a:lnTo>
                    <a:pt x="4607189" y="509583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5287842" y="8759593"/>
              <a:ext cx="4607560" cy="509905"/>
            </a:xfrm>
            <a:custGeom>
              <a:avLst/>
              <a:gdLst/>
              <a:ahLst/>
              <a:cxnLst/>
              <a:rect l="l" t="t" r="r" b="b"/>
              <a:pathLst>
                <a:path w="4607559" h="509904">
                  <a:moveTo>
                    <a:pt x="0" y="509583"/>
                  </a:moveTo>
                  <a:lnTo>
                    <a:pt x="4607189" y="509583"/>
                  </a:lnTo>
                  <a:lnTo>
                    <a:pt x="4607189" y="0"/>
                  </a:lnTo>
                  <a:lnTo>
                    <a:pt x="0" y="0"/>
                  </a:lnTo>
                  <a:lnTo>
                    <a:pt x="0" y="509583"/>
                  </a:lnTo>
                  <a:close/>
                </a:path>
              </a:pathLst>
            </a:custGeom>
            <a:ln w="1745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5296567" y="8757306"/>
            <a:ext cx="458978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37185">
              <a:lnSpc>
                <a:spcPct val="100000"/>
              </a:lnSpc>
              <a:spcBef>
                <a:spcPts val="120"/>
              </a:spcBef>
            </a:pPr>
            <a:r>
              <a:rPr sz="245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Treatment </a:t>
            </a:r>
            <a:r>
              <a:rPr sz="245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sz="245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5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complications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09766" y="2867975"/>
            <a:ext cx="4607560" cy="5121275"/>
          </a:xfrm>
          <a:custGeom>
            <a:avLst/>
            <a:gdLst/>
            <a:ahLst/>
            <a:cxnLst/>
            <a:rect l="l" t="t" r="r" b="b"/>
            <a:pathLst>
              <a:path w="4607560" h="5121275">
                <a:moveTo>
                  <a:pt x="4607189" y="0"/>
                </a:moveTo>
                <a:lnTo>
                  <a:pt x="0" y="0"/>
                </a:lnTo>
                <a:lnTo>
                  <a:pt x="0" y="5120961"/>
                </a:lnTo>
                <a:lnTo>
                  <a:pt x="4607189" y="5120961"/>
                </a:lnTo>
                <a:lnTo>
                  <a:pt x="46071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209766" y="2867975"/>
            <a:ext cx="4607560" cy="5121275"/>
          </a:xfrm>
          <a:prstGeom prst="rect">
            <a:avLst/>
          </a:prstGeom>
          <a:ln w="11867">
            <a:solidFill>
              <a:srgbClr val="4471C4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 marL="428625" marR="593725" indent="-262255">
              <a:lnSpc>
                <a:spcPct val="151200"/>
              </a:lnSpc>
              <a:spcBef>
                <a:spcPts val="810"/>
              </a:spcBef>
              <a:buFont typeface="Wingdings"/>
              <a:buChar char=""/>
              <a:tabLst>
                <a:tab pos="428625" algn="l"/>
                <a:tab pos="429259" algn="l"/>
                <a:tab pos="3150235" algn="l"/>
              </a:tabLst>
            </a:pPr>
            <a:r>
              <a:rPr sz="2000" spc="5" dirty="0">
                <a:latin typeface="Times New Roman"/>
                <a:cs typeface="Times New Roman"/>
              </a:rPr>
              <a:t>Gon</a:t>
            </a:r>
            <a:r>
              <a:rPr sz="2000" spc="10" dirty="0">
                <a:latin typeface="Times New Roman"/>
                <a:cs typeface="Times New Roman"/>
              </a:rPr>
              <a:t>o</a:t>
            </a:r>
            <a:r>
              <a:rPr sz="2000" spc="5" dirty="0">
                <a:latin typeface="Times New Roman"/>
                <a:cs typeface="Times New Roman"/>
              </a:rPr>
              <a:t>rrhoea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is a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com</a:t>
            </a:r>
            <a:r>
              <a:rPr sz="2000" dirty="0">
                <a:latin typeface="Times New Roman"/>
                <a:cs typeface="Times New Roman"/>
              </a:rPr>
              <a:t>m</a:t>
            </a:r>
            <a:r>
              <a:rPr sz="2000" spc="5" dirty="0">
                <a:latin typeface="Times New Roman"/>
                <a:cs typeface="Times New Roman"/>
              </a:rPr>
              <a:t>on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5" dirty="0">
                <a:latin typeface="Times New Roman"/>
                <a:cs typeface="Times New Roman"/>
              </a:rPr>
              <a:t>sex</a:t>
            </a:r>
            <a:r>
              <a:rPr sz="2000" spc="10" dirty="0">
                <a:latin typeface="Times New Roman"/>
                <a:cs typeface="Times New Roman"/>
              </a:rPr>
              <a:t>u</a:t>
            </a:r>
            <a:r>
              <a:rPr sz="2000" spc="5" dirty="0">
                <a:latin typeface="Times New Roman"/>
                <a:cs typeface="Times New Roman"/>
              </a:rPr>
              <a:t>ally  transmitted infection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(STI).</a:t>
            </a:r>
          </a:p>
          <a:p>
            <a:pPr marL="428625" indent="-262255">
              <a:lnSpc>
                <a:spcPct val="100000"/>
              </a:lnSpc>
              <a:spcBef>
                <a:spcPts val="1710"/>
              </a:spcBef>
              <a:buFont typeface="Wingdings"/>
              <a:buChar char=""/>
              <a:tabLst>
                <a:tab pos="428625" algn="l"/>
                <a:tab pos="429259" algn="l"/>
              </a:tabLst>
            </a:pPr>
            <a:r>
              <a:rPr sz="2000" spc="5" dirty="0">
                <a:latin typeface="Times New Roman"/>
                <a:cs typeface="Times New Roman"/>
              </a:rPr>
              <a:t>Gonorrhoea is caused by the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bacterium</a:t>
            </a:r>
            <a:endParaRPr sz="2000" dirty="0">
              <a:latin typeface="Times New Roman"/>
              <a:cs typeface="Times New Roman"/>
            </a:endParaRPr>
          </a:p>
          <a:p>
            <a:pPr marL="428625">
              <a:lnSpc>
                <a:spcPct val="100000"/>
              </a:lnSpc>
              <a:spcBef>
                <a:spcPts val="1230"/>
              </a:spcBef>
            </a:pPr>
            <a:r>
              <a:rPr sz="2000" i="1" spc="5" dirty="0">
                <a:latin typeface="Times New Roman"/>
                <a:cs typeface="Times New Roman"/>
              </a:rPr>
              <a:t>Neisseria</a:t>
            </a:r>
            <a:r>
              <a:rPr sz="2000" i="1" spc="-1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gonorrhoeae</a:t>
            </a:r>
            <a:r>
              <a:rPr sz="2000" dirty="0">
                <a:latin typeface="Times New Roman"/>
                <a:cs typeface="Times New Roman"/>
              </a:rPr>
              <a:t>.</a:t>
            </a:r>
          </a:p>
          <a:p>
            <a:pPr marL="428625" marR="447040" indent="-262255">
              <a:lnSpc>
                <a:spcPct val="151200"/>
              </a:lnSpc>
              <a:spcBef>
                <a:spcPts val="480"/>
              </a:spcBef>
              <a:buFont typeface="Wingdings"/>
              <a:buChar char=""/>
              <a:tabLst>
                <a:tab pos="428625" algn="l"/>
                <a:tab pos="429259" algn="l"/>
              </a:tabLst>
            </a:pPr>
            <a:r>
              <a:rPr sz="2000" dirty="0">
                <a:latin typeface="Times New Roman"/>
                <a:cs typeface="Times New Roman"/>
              </a:rPr>
              <a:t>In </a:t>
            </a:r>
            <a:r>
              <a:rPr sz="2000" spc="5" dirty="0">
                <a:latin typeface="Times New Roman"/>
                <a:cs typeface="Times New Roman"/>
              </a:rPr>
              <a:t>Sandwell Council, the rate of  gonorrhoea is higher than that of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the  national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average.</a:t>
            </a:r>
            <a:endParaRPr sz="2000" dirty="0">
              <a:latin typeface="Times New Roman"/>
              <a:cs typeface="Times New Roman"/>
            </a:endParaRPr>
          </a:p>
          <a:p>
            <a:pPr marL="428625" marR="417830" indent="-262255">
              <a:lnSpc>
                <a:spcPct val="151200"/>
              </a:lnSpc>
              <a:spcBef>
                <a:spcPts val="484"/>
              </a:spcBef>
              <a:buFont typeface="Wingdings"/>
              <a:buChar char=""/>
              <a:tabLst>
                <a:tab pos="428625" algn="l"/>
                <a:tab pos="429259" algn="l"/>
              </a:tabLst>
            </a:pPr>
            <a:r>
              <a:rPr sz="2000" spc="5" dirty="0">
                <a:latin typeface="Times New Roman"/>
                <a:cs typeface="Times New Roman"/>
              </a:rPr>
              <a:t>70,000 cases of gonorrhoea were  reported in the UK, with 1,156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cases  reported in Sandwell council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alone.</a:t>
            </a:r>
            <a:endParaRPr sz="2000" dirty="0">
              <a:latin typeface="Times New Roman"/>
              <a:cs typeface="Times New Roman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09417" y="7796621"/>
            <a:ext cx="4607560" cy="2893695"/>
            <a:chOff x="209417" y="7796621"/>
            <a:chExt cx="4607560" cy="2893695"/>
          </a:xfrm>
        </p:grpSpPr>
        <p:sp>
          <p:nvSpPr>
            <p:cNvPr id="37" name="object 37"/>
            <p:cNvSpPr/>
            <p:nvPr/>
          </p:nvSpPr>
          <p:spPr>
            <a:xfrm>
              <a:off x="209417" y="7796621"/>
              <a:ext cx="4607189" cy="256397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09766" y="10360940"/>
              <a:ext cx="4607560" cy="328930"/>
            </a:xfrm>
            <a:custGeom>
              <a:avLst/>
              <a:gdLst/>
              <a:ahLst/>
              <a:cxnLst/>
              <a:rect l="l" t="t" r="r" b="b"/>
              <a:pathLst>
                <a:path w="4607560" h="328929">
                  <a:moveTo>
                    <a:pt x="4607189" y="0"/>
                  </a:moveTo>
                  <a:lnTo>
                    <a:pt x="0" y="0"/>
                  </a:lnTo>
                  <a:lnTo>
                    <a:pt x="0" y="328785"/>
                  </a:lnTo>
                  <a:lnTo>
                    <a:pt x="4607189" y="328785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209766" y="10360941"/>
            <a:ext cx="4607560" cy="328930"/>
          </a:xfrm>
          <a:prstGeom prst="rect">
            <a:avLst/>
          </a:prstGeom>
          <a:ln w="11867">
            <a:solidFill>
              <a:srgbClr val="6FAC46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sz="1650" i="1" spc="-15" dirty="0">
                <a:latin typeface="Times New Roman"/>
                <a:cs typeface="Times New Roman"/>
              </a:rPr>
              <a:t>Figure </a:t>
            </a:r>
            <a:r>
              <a:rPr sz="1650" i="1" spc="-5" dirty="0">
                <a:latin typeface="Times New Roman"/>
                <a:cs typeface="Times New Roman"/>
              </a:rPr>
              <a:t>1.0 Neisseria</a:t>
            </a:r>
            <a:r>
              <a:rPr sz="1650" i="1" spc="10" dirty="0">
                <a:latin typeface="Times New Roman"/>
                <a:cs typeface="Times New Roman"/>
              </a:rPr>
              <a:t> </a:t>
            </a:r>
            <a:r>
              <a:rPr sz="1650" i="1" spc="-5" dirty="0">
                <a:latin typeface="Times New Roman"/>
                <a:cs typeface="Times New Roman"/>
              </a:rPr>
              <a:t>gonorrhoeae</a:t>
            </a:r>
            <a:endParaRPr sz="1650">
              <a:latin typeface="Times New Roman"/>
              <a:cs typeface="Times New Roman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203734" y="10683693"/>
            <a:ext cx="4619625" cy="4401185"/>
            <a:chOff x="203734" y="10683693"/>
            <a:chExt cx="4619625" cy="4401185"/>
          </a:xfrm>
        </p:grpSpPr>
        <p:sp>
          <p:nvSpPr>
            <p:cNvPr id="41" name="object 41"/>
            <p:cNvSpPr/>
            <p:nvPr/>
          </p:nvSpPr>
          <p:spPr>
            <a:xfrm>
              <a:off x="209766" y="10689726"/>
              <a:ext cx="4607560" cy="4389120"/>
            </a:xfrm>
            <a:custGeom>
              <a:avLst/>
              <a:gdLst/>
              <a:ahLst/>
              <a:cxnLst/>
              <a:rect l="l" t="t" r="r" b="b"/>
              <a:pathLst>
                <a:path w="4607560" h="4389119">
                  <a:moveTo>
                    <a:pt x="4607189" y="0"/>
                  </a:moveTo>
                  <a:lnTo>
                    <a:pt x="0" y="0"/>
                  </a:lnTo>
                  <a:lnTo>
                    <a:pt x="0" y="4388697"/>
                  </a:lnTo>
                  <a:lnTo>
                    <a:pt x="4607189" y="4388697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09766" y="10689726"/>
              <a:ext cx="4607560" cy="4389120"/>
            </a:xfrm>
            <a:custGeom>
              <a:avLst/>
              <a:gdLst/>
              <a:ahLst/>
              <a:cxnLst/>
              <a:rect l="l" t="t" r="r" b="b"/>
              <a:pathLst>
                <a:path w="4607560" h="4389119">
                  <a:moveTo>
                    <a:pt x="0" y="4388697"/>
                  </a:moveTo>
                  <a:lnTo>
                    <a:pt x="4607189" y="4388697"/>
                  </a:lnTo>
                  <a:lnTo>
                    <a:pt x="4607189" y="0"/>
                  </a:lnTo>
                  <a:lnTo>
                    <a:pt x="0" y="0"/>
                  </a:lnTo>
                  <a:lnTo>
                    <a:pt x="0" y="4388697"/>
                  </a:lnTo>
                  <a:close/>
                </a:path>
              </a:pathLst>
            </a:custGeom>
            <a:ln w="11867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238601" y="10504601"/>
            <a:ext cx="4297045" cy="4618355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360680">
              <a:lnSpc>
                <a:spcPct val="100000"/>
              </a:lnSpc>
              <a:spcBef>
                <a:spcPts val="1085"/>
              </a:spcBef>
            </a:pPr>
            <a:r>
              <a:rPr sz="2450" b="1" spc="15" dirty="0">
                <a:solidFill>
                  <a:srgbClr val="4471C4"/>
                </a:solidFill>
                <a:latin typeface="Times New Roman"/>
                <a:cs typeface="Times New Roman"/>
              </a:rPr>
              <a:t>How </a:t>
            </a:r>
            <a:r>
              <a:rPr sz="2450" b="1" spc="5" dirty="0">
                <a:solidFill>
                  <a:srgbClr val="4471C4"/>
                </a:solidFill>
                <a:latin typeface="Times New Roman"/>
                <a:cs typeface="Times New Roman"/>
              </a:rPr>
              <a:t>is </a:t>
            </a:r>
            <a:r>
              <a:rPr sz="2450" b="1" spc="10" dirty="0">
                <a:solidFill>
                  <a:srgbClr val="4471C4"/>
                </a:solidFill>
                <a:latin typeface="Times New Roman"/>
                <a:cs typeface="Times New Roman"/>
              </a:rPr>
              <a:t>gonorrhoeae</a:t>
            </a:r>
            <a:r>
              <a:rPr sz="2450" b="1" spc="-45" dirty="0">
                <a:solidFill>
                  <a:srgbClr val="4471C4"/>
                </a:solidFill>
                <a:latin typeface="Times New Roman"/>
                <a:cs typeface="Times New Roman"/>
              </a:rPr>
              <a:t> </a:t>
            </a:r>
            <a:r>
              <a:rPr sz="2450" b="1" dirty="0">
                <a:solidFill>
                  <a:srgbClr val="4471C4"/>
                </a:solidFill>
                <a:latin typeface="Times New Roman"/>
                <a:cs typeface="Times New Roman"/>
              </a:rPr>
              <a:t>spread?</a:t>
            </a:r>
            <a:endParaRPr sz="2450" dirty="0">
              <a:latin typeface="Times New Roman"/>
              <a:cs typeface="Times New Roman"/>
            </a:endParaRPr>
          </a:p>
          <a:p>
            <a:pPr marL="274320" indent="-262255">
              <a:lnSpc>
                <a:spcPct val="100000"/>
              </a:lnSpc>
              <a:spcBef>
                <a:spcPts val="810"/>
              </a:spcBef>
              <a:buFont typeface="Wingdings"/>
              <a:buChar char=""/>
              <a:tabLst>
                <a:tab pos="274320" algn="l"/>
                <a:tab pos="274955" algn="l"/>
              </a:tabLst>
            </a:pPr>
            <a:r>
              <a:rPr sz="2000" spc="5" dirty="0">
                <a:latin typeface="Times New Roman"/>
                <a:cs typeface="Times New Roman"/>
              </a:rPr>
              <a:t>Gonorrhoea is mainly spread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through</a:t>
            </a:r>
            <a:endParaRPr sz="2000" dirty="0">
              <a:latin typeface="Times New Roman"/>
              <a:cs typeface="Times New Roman"/>
            </a:endParaRPr>
          </a:p>
          <a:p>
            <a:pPr marL="274320" marR="227329">
              <a:lnSpc>
                <a:spcPts val="3629"/>
              </a:lnSpc>
              <a:spcBef>
                <a:spcPts val="320"/>
              </a:spcBef>
            </a:pPr>
            <a:r>
              <a:rPr sz="2000" spc="5" dirty="0">
                <a:latin typeface="Times New Roman"/>
                <a:cs typeface="Times New Roman"/>
              </a:rPr>
              <a:t>unprotected vaginal, oral, or anal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sex  with an infected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partner.</a:t>
            </a:r>
            <a:endParaRPr sz="2000" dirty="0">
              <a:latin typeface="Times New Roman"/>
              <a:cs typeface="Times New Roman"/>
            </a:endParaRPr>
          </a:p>
          <a:p>
            <a:pPr marL="274320" indent="-262255">
              <a:lnSpc>
                <a:spcPct val="100000"/>
              </a:lnSpc>
              <a:spcBef>
                <a:spcPts val="900"/>
              </a:spcBef>
              <a:buFont typeface="Wingdings"/>
              <a:buChar char=""/>
              <a:tabLst>
                <a:tab pos="274320" algn="l"/>
                <a:tab pos="274955" algn="l"/>
              </a:tabLst>
            </a:pPr>
            <a:r>
              <a:rPr sz="2000" spc="5" dirty="0">
                <a:latin typeface="Times New Roman"/>
                <a:cs typeface="Times New Roman"/>
              </a:rPr>
              <a:t>Mother to child during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birth.</a:t>
            </a:r>
            <a:endParaRPr sz="2000" dirty="0">
              <a:latin typeface="Times New Roman"/>
              <a:cs typeface="Times New Roman"/>
            </a:endParaRPr>
          </a:p>
          <a:p>
            <a:pPr marL="274320" marR="274955" indent="-262255">
              <a:lnSpc>
                <a:spcPts val="3629"/>
              </a:lnSpc>
              <a:spcBef>
                <a:spcPts val="325"/>
              </a:spcBef>
              <a:buFont typeface="Wingdings"/>
              <a:buChar char=""/>
              <a:tabLst>
                <a:tab pos="274320" algn="l"/>
                <a:tab pos="274955" algn="l"/>
              </a:tabLst>
            </a:pPr>
            <a:r>
              <a:rPr sz="2000" spc="5" dirty="0">
                <a:latin typeface="Times New Roman"/>
                <a:cs typeface="Times New Roman"/>
              </a:rPr>
              <a:t>Gonorrhoea can </a:t>
            </a:r>
            <a:r>
              <a:rPr sz="2000" spc="-5" dirty="0">
                <a:latin typeface="Times New Roman"/>
                <a:cs typeface="Times New Roman"/>
              </a:rPr>
              <a:t>affect </a:t>
            </a:r>
            <a:r>
              <a:rPr sz="2000" spc="5" dirty="0">
                <a:latin typeface="Times New Roman"/>
                <a:cs typeface="Times New Roman"/>
              </a:rPr>
              <a:t>both </a:t>
            </a:r>
            <a:r>
              <a:rPr sz="2000" spc="10" dirty="0">
                <a:latin typeface="Times New Roman"/>
                <a:cs typeface="Times New Roman"/>
              </a:rPr>
              <a:t>men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and  women.</a:t>
            </a:r>
            <a:endParaRPr sz="2000" dirty="0">
              <a:latin typeface="Times New Roman"/>
              <a:cs typeface="Times New Roman"/>
            </a:endParaRPr>
          </a:p>
          <a:p>
            <a:pPr marL="338455" indent="-326390">
              <a:lnSpc>
                <a:spcPct val="100000"/>
              </a:lnSpc>
              <a:spcBef>
                <a:spcPts val="900"/>
              </a:spcBef>
              <a:buFont typeface="Wingdings"/>
              <a:buChar char=""/>
              <a:tabLst>
                <a:tab pos="338455" algn="l"/>
                <a:tab pos="339090" algn="l"/>
              </a:tabLst>
            </a:pPr>
            <a:r>
              <a:rPr sz="2000" spc="5" dirty="0">
                <a:latin typeface="Times New Roman"/>
                <a:cs typeface="Times New Roman"/>
              </a:rPr>
              <a:t>One cannot contract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Gonorrhoea</a:t>
            </a:r>
            <a:endParaRPr sz="2000" dirty="0">
              <a:latin typeface="Times New Roman"/>
              <a:cs typeface="Times New Roman"/>
            </a:endParaRPr>
          </a:p>
          <a:p>
            <a:pPr marL="274320" marR="5080">
              <a:lnSpc>
                <a:spcPts val="3629"/>
              </a:lnSpc>
              <a:spcBef>
                <a:spcPts val="325"/>
              </a:spcBef>
            </a:pPr>
            <a:r>
              <a:rPr sz="2000" spc="5" dirty="0">
                <a:latin typeface="Times New Roman"/>
                <a:cs typeface="Times New Roman"/>
              </a:rPr>
              <a:t>through sharing toilet seats, clothing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or  bathtub.</a:t>
            </a:r>
            <a:endParaRPr sz="2000" dirty="0">
              <a:latin typeface="Times New Roman"/>
              <a:cs typeface="Times New Roman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5213802" y="2482140"/>
            <a:ext cx="9692005" cy="8235950"/>
            <a:chOff x="5213802" y="2482140"/>
            <a:chExt cx="9692005" cy="8235950"/>
          </a:xfrm>
        </p:grpSpPr>
        <p:sp>
          <p:nvSpPr>
            <p:cNvPr id="45" name="object 45"/>
            <p:cNvSpPr/>
            <p:nvPr/>
          </p:nvSpPr>
          <p:spPr>
            <a:xfrm>
              <a:off x="5213802" y="2530463"/>
              <a:ext cx="9691851" cy="818753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35442" y="2543028"/>
              <a:ext cx="9650666" cy="8146349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235442" y="2543028"/>
              <a:ext cx="9650730" cy="8146415"/>
            </a:xfrm>
            <a:custGeom>
              <a:avLst/>
              <a:gdLst/>
              <a:ahLst/>
              <a:cxnLst/>
              <a:rect l="l" t="t" r="r" b="b"/>
              <a:pathLst>
                <a:path w="9650730" h="8146415">
                  <a:moveTo>
                    <a:pt x="0" y="8146349"/>
                  </a:moveTo>
                  <a:lnTo>
                    <a:pt x="9650666" y="8146349"/>
                  </a:lnTo>
                  <a:lnTo>
                    <a:pt x="9650666" y="0"/>
                  </a:lnTo>
                  <a:lnTo>
                    <a:pt x="0" y="0"/>
                  </a:lnTo>
                  <a:lnTo>
                    <a:pt x="0" y="8146349"/>
                  </a:lnTo>
                  <a:close/>
                </a:path>
              </a:pathLst>
            </a:custGeom>
            <a:ln w="4188">
              <a:solidFill>
                <a:srgbClr val="5597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532524" y="2488172"/>
              <a:ext cx="1597025" cy="7674609"/>
            </a:xfrm>
            <a:custGeom>
              <a:avLst/>
              <a:gdLst/>
              <a:ahLst/>
              <a:cxnLst/>
              <a:rect l="l" t="t" r="r" b="b"/>
              <a:pathLst>
                <a:path w="1597025" h="7674609">
                  <a:moveTo>
                    <a:pt x="6980" y="0"/>
                  </a:moveTo>
                  <a:lnTo>
                    <a:pt x="40978" y="34296"/>
                  </a:lnTo>
                  <a:lnTo>
                    <a:pt x="74608" y="68818"/>
                  </a:lnTo>
                  <a:lnTo>
                    <a:pt x="107870" y="103563"/>
                  </a:lnTo>
                  <a:lnTo>
                    <a:pt x="140765" y="138530"/>
                  </a:lnTo>
                  <a:lnTo>
                    <a:pt x="173293" y="173715"/>
                  </a:lnTo>
                  <a:lnTo>
                    <a:pt x="205453" y="209116"/>
                  </a:lnTo>
                  <a:lnTo>
                    <a:pt x="237245" y="244730"/>
                  </a:lnTo>
                  <a:lnTo>
                    <a:pt x="268670" y="280556"/>
                  </a:lnTo>
                  <a:lnTo>
                    <a:pt x="299728" y="316591"/>
                  </a:lnTo>
                  <a:lnTo>
                    <a:pt x="330417" y="352831"/>
                  </a:lnTo>
                  <a:lnTo>
                    <a:pt x="360740" y="389276"/>
                  </a:lnTo>
                  <a:lnTo>
                    <a:pt x="390694" y="425922"/>
                  </a:lnTo>
                  <a:lnTo>
                    <a:pt x="420281" y="462767"/>
                  </a:lnTo>
                  <a:lnTo>
                    <a:pt x="449501" y="499808"/>
                  </a:lnTo>
                  <a:lnTo>
                    <a:pt x="478353" y="537043"/>
                  </a:lnTo>
                  <a:lnTo>
                    <a:pt x="506838" y="574470"/>
                  </a:lnTo>
                  <a:lnTo>
                    <a:pt x="534955" y="612086"/>
                  </a:lnTo>
                  <a:lnTo>
                    <a:pt x="562704" y="649888"/>
                  </a:lnTo>
                  <a:lnTo>
                    <a:pt x="590086" y="687875"/>
                  </a:lnTo>
                  <a:lnTo>
                    <a:pt x="617100" y="726043"/>
                  </a:lnTo>
                  <a:lnTo>
                    <a:pt x="643747" y="764390"/>
                  </a:lnTo>
                  <a:lnTo>
                    <a:pt x="670026" y="802915"/>
                  </a:lnTo>
                  <a:lnTo>
                    <a:pt x="695938" y="841613"/>
                  </a:lnTo>
                  <a:lnTo>
                    <a:pt x="721482" y="880484"/>
                  </a:lnTo>
                  <a:lnTo>
                    <a:pt x="746659" y="919524"/>
                  </a:lnTo>
                  <a:lnTo>
                    <a:pt x="771468" y="958730"/>
                  </a:lnTo>
                  <a:lnTo>
                    <a:pt x="795910" y="998102"/>
                  </a:lnTo>
                  <a:lnTo>
                    <a:pt x="819984" y="1037635"/>
                  </a:lnTo>
                  <a:lnTo>
                    <a:pt x="843690" y="1077328"/>
                  </a:lnTo>
                  <a:lnTo>
                    <a:pt x="867029" y="1117178"/>
                  </a:lnTo>
                  <a:lnTo>
                    <a:pt x="890001" y="1157183"/>
                  </a:lnTo>
                  <a:lnTo>
                    <a:pt x="912604" y="1197340"/>
                  </a:lnTo>
                  <a:lnTo>
                    <a:pt x="934841" y="1237647"/>
                  </a:lnTo>
                  <a:lnTo>
                    <a:pt x="956709" y="1278101"/>
                  </a:lnTo>
                  <a:lnTo>
                    <a:pt x="978211" y="1318700"/>
                  </a:lnTo>
                  <a:lnTo>
                    <a:pt x="999344" y="1359442"/>
                  </a:lnTo>
                  <a:lnTo>
                    <a:pt x="1020111" y="1400323"/>
                  </a:lnTo>
                  <a:lnTo>
                    <a:pt x="1040509" y="1441342"/>
                  </a:lnTo>
                  <a:lnTo>
                    <a:pt x="1060540" y="1482496"/>
                  </a:lnTo>
                  <a:lnTo>
                    <a:pt x="1080204" y="1523783"/>
                  </a:lnTo>
                  <a:lnTo>
                    <a:pt x="1099500" y="1565199"/>
                  </a:lnTo>
                  <a:lnTo>
                    <a:pt x="1118428" y="1606744"/>
                  </a:lnTo>
                  <a:lnTo>
                    <a:pt x="1136989" y="1648413"/>
                  </a:lnTo>
                  <a:lnTo>
                    <a:pt x="1155182" y="1690206"/>
                  </a:lnTo>
                  <a:lnTo>
                    <a:pt x="1173008" y="1732118"/>
                  </a:lnTo>
                  <a:lnTo>
                    <a:pt x="1190466" y="1774149"/>
                  </a:lnTo>
                  <a:lnTo>
                    <a:pt x="1207557" y="1816295"/>
                  </a:lnTo>
                  <a:lnTo>
                    <a:pt x="1224280" y="1858553"/>
                  </a:lnTo>
                  <a:lnTo>
                    <a:pt x="1240636" y="1900923"/>
                  </a:lnTo>
                  <a:lnTo>
                    <a:pt x="1256624" y="1943400"/>
                  </a:lnTo>
                  <a:lnTo>
                    <a:pt x="1272245" y="1985983"/>
                  </a:lnTo>
                  <a:lnTo>
                    <a:pt x="1287498" y="2028669"/>
                  </a:lnTo>
                  <a:lnTo>
                    <a:pt x="1302383" y="2071456"/>
                  </a:lnTo>
                  <a:lnTo>
                    <a:pt x="1316901" y="2114341"/>
                  </a:lnTo>
                  <a:lnTo>
                    <a:pt x="1331051" y="2157322"/>
                  </a:lnTo>
                  <a:lnTo>
                    <a:pt x="1344834" y="2200396"/>
                  </a:lnTo>
                  <a:lnTo>
                    <a:pt x="1358249" y="2243561"/>
                  </a:lnTo>
                  <a:lnTo>
                    <a:pt x="1371297" y="2286814"/>
                  </a:lnTo>
                  <a:lnTo>
                    <a:pt x="1383977" y="2330153"/>
                  </a:lnTo>
                  <a:lnTo>
                    <a:pt x="1396290" y="2373576"/>
                  </a:lnTo>
                  <a:lnTo>
                    <a:pt x="1408235" y="2417080"/>
                  </a:lnTo>
                  <a:lnTo>
                    <a:pt x="1419813" y="2460662"/>
                  </a:lnTo>
                  <a:lnTo>
                    <a:pt x="1431023" y="2504320"/>
                  </a:lnTo>
                  <a:lnTo>
                    <a:pt x="1441865" y="2548052"/>
                  </a:lnTo>
                  <a:lnTo>
                    <a:pt x="1452340" y="2591856"/>
                  </a:lnTo>
                  <a:lnTo>
                    <a:pt x="1462448" y="2635728"/>
                  </a:lnTo>
                  <a:lnTo>
                    <a:pt x="1472188" y="2679666"/>
                  </a:lnTo>
                  <a:lnTo>
                    <a:pt x="1481560" y="2723668"/>
                  </a:lnTo>
                  <a:lnTo>
                    <a:pt x="1490565" y="2767732"/>
                  </a:lnTo>
                  <a:lnTo>
                    <a:pt x="1499202" y="2811854"/>
                  </a:lnTo>
                  <a:lnTo>
                    <a:pt x="1507472" y="2856033"/>
                  </a:lnTo>
                  <a:lnTo>
                    <a:pt x="1515374" y="2900266"/>
                  </a:lnTo>
                  <a:lnTo>
                    <a:pt x="1522908" y="2944551"/>
                  </a:lnTo>
                  <a:lnTo>
                    <a:pt x="1530076" y="2988884"/>
                  </a:lnTo>
                  <a:lnTo>
                    <a:pt x="1536875" y="3033265"/>
                  </a:lnTo>
                  <a:lnTo>
                    <a:pt x="1543307" y="3077689"/>
                  </a:lnTo>
                  <a:lnTo>
                    <a:pt x="1549371" y="3122155"/>
                  </a:lnTo>
                  <a:lnTo>
                    <a:pt x="1555068" y="3166661"/>
                  </a:lnTo>
                  <a:lnTo>
                    <a:pt x="1560398" y="3211203"/>
                  </a:lnTo>
                  <a:lnTo>
                    <a:pt x="1565360" y="3255780"/>
                  </a:lnTo>
                  <a:lnTo>
                    <a:pt x="1569954" y="3300389"/>
                  </a:lnTo>
                  <a:lnTo>
                    <a:pt x="1574181" y="3345027"/>
                  </a:lnTo>
                  <a:lnTo>
                    <a:pt x="1578040" y="3389692"/>
                  </a:lnTo>
                  <a:lnTo>
                    <a:pt x="1581531" y="3434381"/>
                  </a:lnTo>
                  <a:lnTo>
                    <a:pt x="1584656" y="3479093"/>
                  </a:lnTo>
                  <a:lnTo>
                    <a:pt x="1587412" y="3523825"/>
                  </a:lnTo>
                  <a:lnTo>
                    <a:pt x="1589801" y="3568573"/>
                  </a:lnTo>
                  <a:lnTo>
                    <a:pt x="1591823" y="3613337"/>
                  </a:lnTo>
                  <a:lnTo>
                    <a:pt x="1593477" y="3658112"/>
                  </a:lnTo>
                  <a:lnTo>
                    <a:pt x="1594763" y="3702898"/>
                  </a:lnTo>
                  <a:lnTo>
                    <a:pt x="1595682" y="3747690"/>
                  </a:lnTo>
                  <a:lnTo>
                    <a:pt x="1596233" y="3792488"/>
                  </a:lnTo>
                  <a:lnTo>
                    <a:pt x="1596417" y="3837288"/>
                  </a:lnTo>
                  <a:lnTo>
                    <a:pt x="1596233" y="3882088"/>
                  </a:lnTo>
                  <a:lnTo>
                    <a:pt x="1595682" y="3926886"/>
                  </a:lnTo>
                  <a:lnTo>
                    <a:pt x="1594763" y="3971679"/>
                  </a:lnTo>
                  <a:lnTo>
                    <a:pt x="1593477" y="4016464"/>
                  </a:lnTo>
                  <a:lnTo>
                    <a:pt x="1591823" y="4061240"/>
                  </a:lnTo>
                  <a:lnTo>
                    <a:pt x="1589801" y="4106003"/>
                  </a:lnTo>
                  <a:lnTo>
                    <a:pt x="1587412" y="4150752"/>
                  </a:lnTo>
                  <a:lnTo>
                    <a:pt x="1584656" y="4195483"/>
                  </a:lnTo>
                  <a:lnTo>
                    <a:pt x="1581531" y="4240195"/>
                  </a:lnTo>
                  <a:lnTo>
                    <a:pt x="1578040" y="4284885"/>
                  </a:lnTo>
                  <a:lnTo>
                    <a:pt x="1574181" y="4329550"/>
                  </a:lnTo>
                  <a:lnTo>
                    <a:pt x="1569954" y="4374188"/>
                  </a:lnTo>
                  <a:lnTo>
                    <a:pt x="1565360" y="4418797"/>
                  </a:lnTo>
                  <a:lnTo>
                    <a:pt x="1560398" y="4463373"/>
                  </a:lnTo>
                  <a:lnTo>
                    <a:pt x="1555068" y="4507916"/>
                  </a:lnTo>
                  <a:lnTo>
                    <a:pt x="1549371" y="4552421"/>
                  </a:lnTo>
                  <a:lnTo>
                    <a:pt x="1543307" y="4596887"/>
                  </a:lnTo>
                  <a:lnTo>
                    <a:pt x="1536875" y="4641312"/>
                  </a:lnTo>
                  <a:lnTo>
                    <a:pt x="1530076" y="4685692"/>
                  </a:lnTo>
                  <a:lnTo>
                    <a:pt x="1522908" y="4730026"/>
                  </a:lnTo>
                  <a:lnTo>
                    <a:pt x="1515374" y="4774310"/>
                  </a:lnTo>
                  <a:lnTo>
                    <a:pt x="1507472" y="4818543"/>
                  </a:lnTo>
                  <a:lnTo>
                    <a:pt x="1499202" y="4862722"/>
                  </a:lnTo>
                  <a:lnTo>
                    <a:pt x="1490565" y="4906845"/>
                  </a:lnTo>
                  <a:lnTo>
                    <a:pt x="1481560" y="4950908"/>
                  </a:lnTo>
                  <a:lnTo>
                    <a:pt x="1472188" y="4994910"/>
                  </a:lnTo>
                  <a:lnTo>
                    <a:pt x="1462448" y="5038849"/>
                  </a:lnTo>
                  <a:lnTo>
                    <a:pt x="1452340" y="5082721"/>
                  </a:lnTo>
                  <a:lnTo>
                    <a:pt x="1441865" y="5126524"/>
                  </a:lnTo>
                  <a:lnTo>
                    <a:pt x="1431023" y="5170256"/>
                  </a:lnTo>
                  <a:lnTo>
                    <a:pt x="1419813" y="5213915"/>
                  </a:lnTo>
                  <a:lnTo>
                    <a:pt x="1408235" y="5257497"/>
                  </a:lnTo>
                  <a:lnTo>
                    <a:pt x="1396290" y="5301001"/>
                  </a:lnTo>
                  <a:lnTo>
                    <a:pt x="1383977" y="5344423"/>
                  </a:lnTo>
                  <a:lnTo>
                    <a:pt x="1371297" y="5387762"/>
                  </a:lnTo>
                  <a:lnTo>
                    <a:pt x="1358249" y="5431016"/>
                  </a:lnTo>
                  <a:lnTo>
                    <a:pt x="1344834" y="5474181"/>
                  </a:lnTo>
                  <a:lnTo>
                    <a:pt x="1331051" y="5517255"/>
                  </a:lnTo>
                  <a:lnTo>
                    <a:pt x="1316901" y="5560235"/>
                  </a:lnTo>
                  <a:lnTo>
                    <a:pt x="1302383" y="5603120"/>
                  </a:lnTo>
                  <a:lnTo>
                    <a:pt x="1287498" y="5645907"/>
                  </a:lnTo>
                  <a:lnTo>
                    <a:pt x="1272245" y="5688593"/>
                  </a:lnTo>
                  <a:lnTo>
                    <a:pt x="1256624" y="5731176"/>
                  </a:lnTo>
                  <a:lnTo>
                    <a:pt x="1240636" y="5773654"/>
                  </a:lnTo>
                  <a:lnTo>
                    <a:pt x="1224280" y="5816023"/>
                  </a:lnTo>
                  <a:lnTo>
                    <a:pt x="1207557" y="5858282"/>
                  </a:lnTo>
                  <a:lnTo>
                    <a:pt x="1190466" y="5900428"/>
                  </a:lnTo>
                  <a:lnTo>
                    <a:pt x="1173008" y="5942458"/>
                  </a:lnTo>
                  <a:lnTo>
                    <a:pt x="1155182" y="5984371"/>
                  </a:lnTo>
                  <a:lnTo>
                    <a:pt x="1136989" y="6026163"/>
                  </a:lnTo>
                  <a:lnTo>
                    <a:pt x="1118428" y="6067833"/>
                  </a:lnTo>
                  <a:lnTo>
                    <a:pt x="1099500" y="6109377"/>
                  </a:lnTo>
                  <a:lnTo>
                    <a:pt x="1080204" y="6150794"/>
                  </a:lnTo>
                  <a:lnTo>
                    <a:pt x="1060540" y="6192080"/>
                  </a:lnTo>
                  <a:lnTo>
                    <a:pt x="1040509" y="6233234"/>
                  </a:lnTo>
                  <a:lnTo>
                    <a:pt x="1020111" y="6274253"/>
                  </a:lnTo>
                  <a:lnTo>
                    <a:pt x="999344" y="6315135"/>
                  </a:lnTo>
                  <a:lnTo>
                    <a:pt x="978211" y="6355876"/>
                  </a:lnTo>
                  <a:lnTo>
                    <a:pt x="956709" y="6396475"/>
                  </a:lnTo>
                  <a:lnTo>
                    <a:pt x="934841" y="6436929"/>
                  </a:lnTo>
                  <a:lnTo>
                    <a:pt x="912604" y="6477236"/>
                  </a:lnTo>
                  <a:lnTo>
                    <a:pt x="890001" y="6517393"/>
                  </a:lnTo>
                  <a:lnTo>
                    <a:pt x="867029" y="6557398"/>
                  </a:lnTo>
                  <a:lnTo>
                    <a:pt x="843690" y="6597248"/>
                  </a:lnTo>
                  <a:lnTo>
                    <a:pt x="819984" y="6636941"/>
                  </a:lnTo>
                  <a:lnTo>
                    <a:pt x="795910" y="6676475"/>
                  </a:lnTo>
                  <a:lnTo>
                    <a:pt x="771468" y="6715846"/>
                  </a:lnTo>
                  <a:lnTo>
                    <a:pt x="746659" y="6755053"/>
                  </a:lnTo>
                  <a:lnTo>
                    <a:pt x="721482" y="6794093"/>
                  </a:lnTo>
                  <a:lnTo>
                    <a:pt x="695938" y="6832963"/>
                  </a:lnTo>
                  <a:lnTo>
                    <a:pt x="670026" y="6871662"/>
                  </a:lnTo>
                  <a:lnTo>
                    <a:pt x="643747" y="6910186"/>
                  </a:lnTo>
                  <a:lnTo>
                    <a:pt x="617100" y="6948534"/>
                  </a:lnTo>
                  <a:lnTo>
                    <a:pt x="590086" y="6986702"/>
                  </a:lnTo>
                  <a:lnTo>
                    <a:pt x="562704" y="7024688"/>
                  </a:lnTo>
                  <a:lnTo>
                    <a:pt x="534955" y="7062491"/>
                  </a:lnTo>
                  <a:lnTo>
                    <a:pt x="506838" y="7100107"/>
                  </a:lnTo>
                  <a:lnTo>
                    <a:pt x="478353" y="7137533"/>
                  </a:lnTo>
                  <a:lnTo>
                    <a:pt x="449501" y="7174769"/>
                  </a:lnTo>
                  <a:lnTo>
                    <a:pt x="420281" y="7211810"/>
                  </a:lnTo>
                  <a:lnTo>
                    <a:pt x="390694" y="7248655"/>
                  </a:lnTo>
                  <a:lnTo>
                    <a:pt x="360740" y="7285300"/>
                  </a:lnTo>
                  <a:lnTo>
                    <a:pt x="330417" y="7321745"/>
                  </a:lnTo>
                  <a:lnTo>
                    <a:pt x="299728" y="7357986"/>
                  </a:lnTo>
                  <a:lnTo>
                    <a:pt x="268670" y="7394020"/>
                  </a:lnTo>
                  <a:lnTo>
                    <a:pt x="237245" y="7429846"/>
                  </a:lnTo>
                  <a:lnTo>
                    <a:pt x="205453" y="7465461"/>
                  </a:lnTo>
                  <a:lnTo>
                    <a:pt x="173293" y="7500862"/>
                  </a:lnTo>
                  <a:lnTo>
                    <a:pt x="140765" y="7536047"/>
                  </a:lnTo>
                  <a:lnTo>
                    <a:pt x="107870" y="7571013"/>
                  </a:lnTo>
                  <a:lnTo>
                    <a:pt x="74608" y="7605759"/>
                  </a:lnTo>
                  <a:lnTo>
                    <a:pt x="40978" y="7640281"/>
                  </a:lnTo>
                  <a:lnTo>
                    <a:pt x="6980" y="7674577"/>
                  </a:lnTo>
                  <a:lnTo>
                    <a:pt x="0" y="7667596"/>
                  </a:lnTo>
                  <a:lnTo>
                    <a:pt x="34117" y="7633178"/>
                  </a:lnTo>
                  <a:lnTo>
                    <a:pt x="67864" y="7598531"/>
                  </a:lnTo>
                  <a:lnTo>
                    <a:pt x="101240" y="7563659"/>
                  </a:lnTo>
                  <a:lnTo>
                    <a:pt x="134245" y="7528564"/>
                  </a:lnTo>
                  <a:lnTo>
                    <a:pt x="166879" y="7493248"/>
                  </a:lnTo>
                  <a:lnTo>
                    <a:pt x="199142" y="7457715"/>
                  </a:lnTo>
                  <a:lnTo>
                    <a:pt x="231035" y="7421966"/>
                  </a:lnTo>
                  <a:lnTo>
                    <a:pt x="262557" y="7386004"/>
                  </a:lnTo>
                  <a:lnTo>
                    <a:pt x="293707" y="7349831"/>
                  </a:lnTo>
                  <a:lnTo>
                    <a:pt x="324487" y="7313451"/>
                  </a:lnTo>
                  <a:lnTo>
                    <a:pt x="354896" y="7276865"/>
                  </a:lnTo>
                  <a:lnTo>
                    <a:pt x="384935" y="7240076"/>
                  </a:lnTo>
                  <a:lnTo>
                    <a:pt x="414602" y="7203086"/>
                  </a:lnTo>
                  <a:lnTo>
                    <a:pt x="443899" y="7165899"/>
                  </a:lnTo>
                  <a:lnTo>
                    <a:pt x="472825" y="7128516"/>
                  </a:lnTo>
                  <a:lnTo>
                    <a:pt x="501380" y="7090939"/>
                  </a:lnTo>
                  <a:lnTo>
                    <a:pt x="529564" y="7053173"/>
                  </a:lnTo>
                  <a:lnTo>
                    <a:pt x="557377" y="7015218"/>
                  </a:lnTo>
                  <a:lnTo>
                    <a:pt x="584819" y="6977077"/>
                  </a:lnTo>
                  <a:lnTo>
                    <a:pt x="611891" y="6938754"/>
                  </a:lnTo>
                  <a:lnTo>
                    <a:pt x="638592" y="6900250"/>
                  </a:lnTo>
                  <a:lnTo>
                    <a:pt x="664921" y="6861567"/>
                  </a:lnTo>
                  <a:lnTo>
                    <a:pt x="690880" y="6822710"/>
                  </a:lnTo>
                  <a:lnTo>
                    <a:pt x="716469" y="6783679"/>
                  </a:lnTo>
                  <a:lnTo>
                    <a:pt x="741686" y="6744477"/>
                  </a:lnTo>
                  <a:lnTo>
                    <a:pt x="766532" y="6705107"/>
                  </a:lnTo>
                  <a:lnTo>
                    <a:pt x="791008" y="6665572"/>
                  </a:lnTo>
                  <a:lnTo>
                    <a:pt x="815113" y="6625873"/>
                  </a:lnTo>
                  <a:lnTo>
                    <a:pt x="838847" y="6586014"/>
                  </a:lnTo>
                  <a:lnTo>
                    <a:pt x="862210" y="6545996"/>
                  </a:lnTo>
                  <a:lnTo>
                    <a:pt x="885202" y="6505823"/>
                  </a:lnTo>
                  <a:lnTo>
                    <a:pt x="907824" y="6465497"/>
                  </a:lnTo>
                  <a:lnTo>
                    <a:pt x="930074" y="6425020"/>
                  </a:lnTo>
                  <a:lnTo>
                    <a:pt x="951954" y="6384395"/>
                  </a:lnTo>
                  <a:lnTo>
                    <a:pt x="973463" y="6343624"/>
                  </a:lnTo>
                  <a:lnTo>
                    <a:pt x="994601" y="6302709"/>
                  </a:lnTo>
                  <a:lnTo>
                    <a:pt x="1015368" y="6261654"/>
                  </a:lnTo>
                  <a:lnTo>
                    <a:pt x="1035765" y="6220461"/>
                  </a:lnTo>
                  <a:lnTo>
                    <a:pt x="1055790" y="6179132"/>
                  </a:lnTo>
                  <a:lnTo>
                    <a:pt x="1075445" y="6137670"/>
                  </a:lnTo>
                  <a:lnTo>
                    <a:pt x="1094729" y="6096077"/>
                  </a:lnTo>
                  <a:lnTo>
                    <a:pt x="1113642" y="6054355"/>
                  </a:lnTo>
                  <a:lnTo>
                    <a:pt x="1132184" y="6012508"/>
                  </a:lnTo>
                  <a:lnTo>
                    <a:pt x="1150355" y="5970538"/>
                  </a:lnTo>
                  <a:lnTo>
                    <a:pt x="1168156" y="5928446"/>
                  </a:lnTo>
                  <a:lnTo>
                    <a:pt x="1185585" y="5886237"/>
                  </a:lnTo>
                  <a:lnTo>
                    <a:pt x="1202644" y="5843911"/>
                  </a:lnTo>
                  <a:lnTo>
                    <a:pt x="1219332" y="5801472"/>
                  </a:lnTo>
                  <a:lnTo>
                    <a:pt x="1235649" y="5758923"/>
                  </a:lnTo>
                  <a:lnTo>
                    <a:pt x="1251595" y="5716265"/>
                  </a:lnTo>
                  <a:lnTo>
                    <a:pt x="1267171" y="5673501"/>
                  </a:lnTo>
                  <a:lnTo>
                    <a:pt x="1282375" y="5630634"/>
                  </a:lnTo>
                  <a:lnTo>
                    <a:pt x="1297209" y="5587665"/>
                  </a:lnTo>
                  <a:lnTo>
                    <a:pt x="1311672" y="5544599"/>
                  </a:lnTo>
                  <a:lnTo>
                    <a:pt x="1325764" y="5501436"/>
                  </a:lnTo>
                  <a:lnTo>
                    <a:pt x="1339485" y="5458181"/>
                  </a:lnTo>
                  <a:lnTo>
                    <a:pt x="1352836" y="5414834"/>
                  </a:lnTo>
                  <a:lnTo>
                    <a:pt x="1365815" y="5371399"/>
                  </a:lnTo>
                  <a:lnTo>
                    <a:pt x="1378424" y="5327877"/>
                  </a:lnTo>
                  <a:lnTo>
                    <a:pt x="1390662" y="5284273"/>
                  </a:lnTo>
                  <a:lnTo>
                    <a:pt x="1402529" y="5240587"/>
                  </a:lnTo>
                  <a:lnTo>
                    <a:pt x="1414025" y="5196823"/>
                  </a:lnTo>
                  <a:lnTo>
                    <a:pt x="1425150" y="5152983"/>
                  </a:lnTo>
                  <a:lnTo>
                    <a:pt x="1435904" y="5109069"/>
                  </a:lnTo>
                  <a:lnTo>
                    <a:pt x="1446288" y="5065085"/>
                  </a:lnTo>
                  <a:lnTo>
                    <a:pt x="1456301" y="5021032"/>
                  </a:lnTo>
                  <a:lnTo>
                    <a:pt x="1465943" y="4976913"/>
                  </a:lnTo>
                  <a:lnTo>
                    <a:pt x="1475214" y="4932730"/>
                  </a:lnTo>
                  <a:lnTo>
                    <a:pt x="1484114" y="4888487"/>
                  </a:lnTo>
                  <a:lnTo>
                    <a:pt x="1492644" y="4844185"/>
                  </a:lnTo>
                  <a:lnTo>
                    <a:pt x="1500802" y="4799826"/>
                  </a:lnTo>
                  <a:lnTo>
                    <a:pt x="1508590" y="4755415"/>
                  </a:lnTo>
                  <a:lnTo>
                    <a:pt x="1516007" y="4710952"/>
                  </a:lnTo>
                  <a:lnTo>
                    <a:pt x="1523053" y="4666440"/>
                  </a:lnTo>
                  <a:lnTo>
                    <a:pt x="1529728" y="4621883"/>
                  </a:lnTo>
                  <a:lnTo>
                    <a:pt x="1536032" y="4577282"/>
                  </a:lnTo>
                  <a:lnTo>
                    <a:pt x="1541966" y="4532640"/>
                  </a:lnTo>
                  <a:lnTo>
                    <a:pt x="1547528" y="4487959"/>
                  </a:lnTo>
                  <a:lnTo>
                    <a:pt x="1552720" y="4443242"/>
                  </a:lnTo>
                  <a:lnTo>
                    <a:pt x="1557541" y="4398492"/>
                  </a:lnTo>
                  <a:lnTo>
                    <a:pt x="1561991" y="4353710"/>
                  </a:lnTo>
                  <a:lnTo>
                    <a:pt x="1566070" y="4308900"/>
                  </a:lnTo>
                  <a:lnTo>
                    <a:pt x="1569779" y="4264063"/>
                  </a:lnTo>
                  <a:lnTo>
                    <a:pt x="1573116" y="4219203"/>
                  </a:lnTo>
                  <a:lnTo>
                    <a:pt x="1576083" y="4174322"/>
                  </a:lnTo>
                  <a:lnTo>
                    <a:pt x="1578679" y="4129422"/>
                  </a:lnTo>
                  <a:lnTo>
                    <a:pt x="1580904" y="4084505"/>
                  </a:lnTo>
                  <a:lnTo>
                    <a:pt x="1582758" y="4039576"/>
                  </a:lnTo>
                  <a:lnTo>
                    <a:pt x="1584242" y="3994634"/>
                  </a:lnTo>
                  <a:lnTo>
                    <a:pt x="1585354" y="3949685"/>
                  </a:lnTo>
                  <a:lnTo>
                    <a:pt x="1586096" y="3904729"/>
                  </a:lnTo>
                  <a:lnTo>
                    <a:pt x="1586467" y="3859769"/>
                  </a:lnTo>
                  <a:lnTo>
                    <a:pt x="1586467" y="3814808"/>
                  </a:lnTo>
                  <a:lnTo>
                    <a:pt x="1586096" y="3769848"/>
                  </a:lnTo>
                  <a:lnTo>
                    <a:pt x="1585354" y="3724892"/>
                  </a:lnTo>
                  <a:lnTo>
                    <a:pt x="1584242" y="3679942"/>
                  </a:lnTo>
                  <a:lnTo>
                    <a:pt x="1582758" y="3635001"/>
                  </a:lnTo>
                  <a:lnTo>
                    <a:pt x="1580904" y="3590071"/>
                  </a:lnTo>
                  <a:lnTo>
                    <a:pt x="1578679" y="3545155"/>
                  </a:lnTo>
                  <a:lnTo>
                    <a:pt x="1576083" y="3500255"/>
                  </a:lnTo>
                  <a:lnTo>
                    <a:pt x="1573116" y="3455374"/>
                  </a:lnTo>
                  <a:lnTo>
                    <a:pt x="1569779" y="3410513"/>
                  </a:lnTo>
                  <a:lnTo>
                    <a:pt x="1566070" y="3365677"/>
                  </a:lnTo>
                  <a:lnTo>
                    <a:pt x="1561991" y="3320867"/>
                  </a:lnTo>
                  <a:lnTo>
                    <a:pt x="1557541" y="3276085"/>
                  </a:lnTo>
                  <a:lnTo>
                    <a:pt x="1552720" y="3231334"/>
                  </a:lnTo>
                  <a:lnTo>
                    <a:pt x="1547528" y="3186618"/>
                  </a:lnTo>
                  <a:lnTo>
                    <a:pt x="1541966" y="3141937"/>
                  </a:lnTo>
                  <a:lnTo>
                    <a:pt x="1536032" y="3097295"/>
                  </a:lnTo>
                  <a:lnTo>
                    <a:pt x="1529728" y="3052694"/>
                  </a:lnTo>
                  <a:lnTo>
                    <a:pt x="1523053" y="3008136"/>
                  </a:lnTo>
                  <a:lnTo>
                    <a:pt x="1516007" y="2963625"/>
                  </a:lnTo>
                  <a:lnTo>
                    <a:pt x="1508590" y="2919162"/>
                  </a:lnTo>
                  <a:lnTo>
                    <a:pt x="1500802" y="2874750"/>
                  </a:lnTo>
                  <a:lnTo>
                    <a:pt x="1492644" y="2830392"/>
                  </a:lnTo>
                  <a:lnTo>
                    <a:pt x="1484114" y="2786090"/>
                  </a:lnTo>
                  <a:lnTo>
                    <a:pt x="1475214" y="2741846"/>
                  </a:lnTo>
                  <a:lnTo>
                    <a:pt x="1465943" y="2697664"/>
                  </a:lnTo>
                  <a:lnTo>
                    <a:pt x="1456301" y="2653545"/>
                  </a:lnTo>
                  <a:lnTo>
                    <a:pt x="1446288" y="2609492"/>
                  </a:lnTo>
                  <a:lnTo>
                    <a:pt x="1435904" y="2565507"/>
                  </a:lnTo>
                  <a:lnTo>
                    <a:pt x="1425150" y="2521593"/>
                  </a:lnTo>
                  <a:lnTo>
                    <a:pt x="1414025" y="2477753"/>
                  </a:lnTo>
                  <a:lnTo>
                    <a:pt x="1402529" y="2433989"/>
                  </a:lnTo>
                  <a:lnTo>
                    <a:pt x="1390662" y="2390304"/>
                  </a:lnTo>
                  <a:lnTo>
                    <a:pt x="1378424" y="2346699"/>
                  </a:lnTo>
                  <a:lnTo>
                    <a:pt x="1365815" y="2303178"/>
                  </a:lnTo>
                  <a:lnTo>
                    <a:pt x="1352836" y="2259743"/>
                  </a:lnTo>
                  <a:lnTo>
                    <a:pt x="1339485" y="2216396"/>
                  </a:lnTo>
                  <a:lnTo>
                    <a:pt x="1325764" y="2173140"/>
                  </a:lnTo>
                  <a:lnTo>
                    <a:pt x="1311672" y="2129978"/>
                  </a:lnTo>
                  <a:lnTo>
                    <a:pt x="1297209" y="2086911"/>
                  </a:lnTo>
                  <a:lnTo>
                    <a:pt x="1282375" y="2043943"/>
                  </a:lnTo>
                  <a:lnTo>
                    <a:pt x="1267171" y="2001076"/>
                  </a:lnTo>
                  <a:lnTo>
                    <a:pt x="1251595" y="1958312"/>
                  </a:lnTo>
                  <a:lnTo>
                    <a:pt x="1235649" y="1915654"/>
                  </a:lnTo>
                  <a:lnTo>
                    <a:pt x="1219332" y="1873104"/>
                  </a:lnTo>
                  <a:lnTo>
                    <a:pt x="1202644" y="1830665"/>
                  </a:lnTo>
                  <a:lnTo>
                    <a:pt x="1185585" y="1788340"/>
                  </a:lnTo>
                  <a:lnTo>
                    <a:pt x="1168156" y="1746130"/>
                  </a:lnTo>
                  <a:lnTo>
                    <a:pt x="1150355" y="1704039"/>
                  </a:lnTo>
                  <a:lnTo>
                    <a:pt x="1132184" y="1662068"/>
                  </a:lnTo>
                  <a:lnTo>
                    <a:pt x="1113642" y="1620221"/>
                  </a:lnTo>
                  <a:lnTo>
                    <a:pt x="1094729" y="1578500"/>
                  </a:lnTo>
                  <a:lnTo>
                    <a:pt x="1075445" y="1536907"/>
                  </a:lnTo>
                  <a:lnTo>
                    <a:pt x="1055790" y="1495444"/>
                  </a:lnTo>
                  <a:lnTo>
                    <a:pt x="1035765" y="1454115"/>
                  </a:lnTo>
                  <a:lnTo>
                    <a:pt x="1015368" y="1412922"/>
                  </a:lnTo>
                  <a:lnTo>
                    <a:pt x="994601" y="1371867"/>
                  </a:lnTo>
                  <a:lnTo>
                    <a:pt x="973463" y="1330953"/>
                  </a:lnTo>
                  <a:lnTo>
                    <a:pt x="951954" y="1290182"/>
                  </a:lnTo>
                  <a:lnTo>
                    <a:pt x="930074" y="1249557"/>
                  </a:lnTo>
                  <a:lnTo>
                    <a:pt x="907824" y="1209080"/>
                  </a:lnTo>
                  <a:lnTo>
                    <a:pt x="885202" y="1168753"/>
                  </a:lnTo>
                  <a:lnTo>
                    <a:pt x="862210" y="1128580"/>
                  </a:lnTo>
                  <a:lnTo>
                    <a:pt x="838847" y="1088563"/>
                  </a:lnTo>
                  <a:lnTo>
                    <a:pt x="815113" y="1048703"/>
                  </a:lnTo>
                  <a:lnTo>
                    <a:pt x="791008" y="1009005"/>
                  </a:lnTo>
                  <a:lnTo>
                    <a:pt x="766532" y="969469"/>
                  </a:lnTo>
                  <a:lnTo>
                    <a:pt x="741686" y="930099"/>
                  </a:lnTo>
                  <a:lnTo>
                    <a:pt x="716469" y="890898"/>
                  </a:lnTo>
                  <a:lnTo>
                    <a:pt x="690880" y="851867"/>
                  </a:lnTo>
                  <a:lnTo>
                    <a:pt x="664921" y="813009"/>
                  </a:lnTo>
                  <a:lnTo>
                    <a:pt x="638592" y="774327"/>
                  </a:lnTo>
                  <a:lnTo>
                    <a:pt x="611891" y="735823"/>
                  </a:lnTo>
                  <a:lnTo>
                    <a:pt x="584819" y="697499"/>
                  </a:lnTo>
                  <a:lnTo>
                    <a:pt x="557377" y="659359"/>
                  </a:lnTo>
                  <a:lnTo>
                    <a:pt x="529564" y="621404"/>
                  </a:lnTo>
                  <a:lnTo>
                    <a:pt x="501380" y="583637"/>
                  </a:lnTo>
                  <a:lnTo>
                    <a:pt x="472825" y="546061"/>
                  </a:lnTo>
                  <a:lnTo>
                    <a:pt x="443899" y="508678"/>
                  </a:lnTo>
                  <a:lnTo>
                    <a:pt x="414602" y="471490"/>
                  </a:lnTo>
                  <a:lnTo>
                    <a:pt x="384935" y="434501"/>
                  </a:lnTo>
                  <a:lnTo>
                    <a:pt x="354896" y="397712"/>
                  </a:lnTo>
                  <a:lnTo>
                    <a:pt x="324487" y="361126"/>
                  </a:lnTo>
                  <a:lnTo>
                    <a:pt x="293707" y="324745"/>
                  </a:lnTo>
                  <a:lnTo>
                    <a:pt x="262557" y="288573"/>
                  </a:lnTo>
                  <a:lnTo>
                    <a:pt x="231035" y="252611"/>
                  </a:lnTo>
                  <a:lnTo>
                    <a:pt x="199142" y="216862"/>
                  </a:lnTo>
                  <a:lnTo>
                    <a:pt x="166879" y="181328"/>
                  </a:lnTo>
                  <a:lnTo>
                    <a:pt x="134245" y="146013"/>
                  </a:lnTo>
                  <a:lnTo>
                    <a:pt x="101240" y="110918"/>
                  </a:lnTo>
                  <a:lnTo>
                    <a:pt x="67864" y="76046"/>
                  </a:lnTo>
                  <a:lnTo>
                    <a:pt x="34117" y="41399"/>
                  </a:lnTo>
                  <a:lnTo>
                    <a:pt x="0" y="6980"/>
                  </a:lnTo>
                  <a:lnTo>
                    <a:pt x="6980" y="0"/>
                  </a:lnTo>
                  <a:close/>
                </a:path>
              </a:pathLst>
            </a:custGeom>
            <a:ln w="11867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936293" y="2644945"/>
              <a:ext cx="8861510" cy="77310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526309" y="2815404"/>
            <a:ext cx="553085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Times New Roman"/>
                <a:cs typeface="Times New Roman"/>
              </a:rPr>
              <a:t>Sexually active especially with </a:t>
            </a:r>
            <a:r>
              <a:rPr sz="2200" spc="-5" dirty="0">
                <a:latin typeface="Times New Roman"/>
                <a:cs typeface="Times New Roman"/>
              </a:rPr>
              <a:t>multiple</a:t>
            </a:r>
            <a:r>
              <a:rPr sz="2200" spc="-1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partners.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5495690" y="2562446"/>
            <a:ext cx="9302115" cy="1956435"/>
            <a:chOff x="5495690" y="2562446"/>
            <a:chExt cx="9302115" cy="1956435"/>
          </a:xfrm>
        </p:grpSpPr>
        <p:sp>
          <p:nvSpPr>
            <p:cNvPr id="52" name="object 52"/>
            <p:cNvSpPr/>
            <p:nvPr/>
          </p:nvSpPr>
          <p:spPr>
            <a:xfrm>
              <a:off x="5497913" y="2564668"/>
              <a:ext cx="917249" cy="91655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497913" y="2564668"/>
              <a:ext cx="917575" cy="916940"/>
            </a:xfrm>
            <a:custGeom>
              <a:avLst/>
              <a:gdLst/>
              <a:ahLst/>
              <a:cxnLst/>
              <a:rect l="l" t="t" r="r" b="b"/>
              <a:pathLst>
                <a:path w="917575" h="916939">
                  <a:moveTo>
                    <a:pt x="0" y="458275"/>
                  </a:moveTo>
                  <a:lnTo>
                    <a:pt x="2367" y="411418"/>
                  </a:lnTo>
                  <a:lnTo>
                    <a:pt x="9318" y="365915"/>
                  </a:lnTo>
                  <a:lnTo>
                    <a:pt x="20619" y="321996"/>
                  </a:lnTo>
                  <a:lnTo>
                    <a:pt x="36042" y="279891"/>
                  </a:lnTo>
                  <a:lnTo>
                    <a:pt x="55356" y="239831"/>
                  </a:lnTo>
                  <a:lnTo>
                    <a:pt x="78329" y="202046"/>
                  </a:lnTo>
                  <a:lnTo>
                    <a:pt x="104731" y="166767"/>
                  </a:lnTo>
                  <a:lnTo>
                    <a:pt x="134332" y="134223"/>
                  </a:lnTo>
                  <a:lnTo>
                    <a:pt x="166901" y="104646"/>
                  </a:lnTo>
                  <a:lnTo>
                    <a:pt x="202208" y="78264"/>
                  </a:lnTo>
                  <a:lnTo>
                    <a:pt x="240022" y="55310"/>
                  </a:lnTo>
                  <a:lnTo>
                    <a:pt x="280112" y="36012"/>
                  </a:lnTo>
                  <a:lnTo>
                    <a:pt x="322248" y="20602"/>
                  </a:lnTo>
                  <a:lnTo>
                    <a:pt x="366199" y="9310"/>
                  </a:lnTo>
                  <a:lnTo>
                    <a:pt x="411735" y="2365"/>
                  </a:lnTo>
                  <a:lnTo>
                    <a:pt x="458624" y="0"/>
                  </a:lnTo>
                  <a:lnTo>
                    <a:pt x="505514" y="2365"/>
                  </a:lnTo>
                  <a:lnTo>
                    <a:pt x="551050" y="9310"/>
                  </a:lnTo>
                  <a:lnTo>
                    <a:pt x="595001" y="20602"/>
                  </a:lnTo>
                  <a:lnTo>
                    <a:pt x="637137" y="36012"/>
                  </a:lnTo>
                  <a:lnTo>
                    <a:pt x="677227" y="55310"/>
                  </a:lnTo>
                  <a:lnTo>
                    <a:pt x="715040" y="78264"/>
                  </a:lnTo>
                  <a:lnTo>
                    <a:pt x="750347" y="104646"/>
                  </a:lnTo>
                  <a:lnTo>
                    <a:pt x="782916" y="134223"/>
                  </a:lnTo>
                  <a:lnTo>
                    <a:pt x="812517" y="166767"/>
                  </a:lnTo>
                  <a:lnTo>
                    <a:pt x="838920" y="202046"/>
                  </a:lnTo>
                  <a:lnTo>
                    <a:pt x="861893" y="239831"/>
                  </a:lnTo>
                  <a:lnTo>
                    <a:pt x="881206" y="279891"/>
                  </a:lnTo>
                  <a:lnTo>
                    <a:pt x="896629" y="321996"/>
                  </a:lnTo>
                  <a:lnTo>
                    <a:pt x="907931" y="365915"/>
                  </a:lnTo>
                  <a:lnTo>
                    <a:pt x="914881" y="411418"/>
                  </a:lnTo>
                  <a:lnTo>
                    <a:pt x="917249" y="458275"/>
                  </a:lnTo>
                  <a:lnTo>
                    <a:pt x="914881" y="505132"/>
                  </a:lnTo>
                  <a:lnTo>
                    <a:pt x="907931" y="550635"/>
                  </a:lnTo>
                  <a:lnTo>
                    <a:pt x="896629" y="594555"/>
                  </a:lnTo>
                  <a:lnTo>
                    <a:pt x="881206" y="636659"/>
                  </a:lnTo>
                  <a:lnTo>
                    <a:pt x="861893" y="676719"/>
                  </a:lnTo>
                  <a:lnTo>
                    <a:pt x="838920" y="714504"/>
                  </a:lnTo>
                  <a:lnTo>
                    <a:pt x="812517" y="749784"/>
                  </a:lnTo>
                  <a:lnTo>
                    <a:pt x="782916" y="782327"/>
                  </a:lnTo>
                  <a:lnTo>
                    <a:pt x="750347" y="811905"/>
                  </a:lnTo>
                  <a:lnTo>
                    <a:pt x="715040" y="838286"/>
                  </a:lnTo>
                  <a:lnTo>
                    <a:pt x="677227" y="861241"/>
                  </a:lnTo>
                  <a:lnTo>
                    <a:pt x="637137" y="880538"/>
                  </a:lnTo>
                  <a:lnTo>
                    <a:pt x="595001" y="895948"/>
                  </a:lnTo>
                  <a:lnTo>
                    <a:pt x="551050" y="907241"/>
                  </a:lnTo>
                  <a:lnTo>
                    <a:pt x="505514" y="914185"/>
                  </a:lnTo>
                  <a:lnTo>
                    <a:pt x="458624" y="916551"/>
                  </a:lnTo>
                  <a:lnTo>
                    <a:pt x="411735" y="914185"/>
                  </a:lnTo>
                  <a:lnTo>
                    <a:pt x="366199" y="907241"/>
                  </a:lnTo>
                  <a:lnTo>
                    <a:pt x="322248" y="895948"/>
                  </a:lnTo>
                  <a:lnTo>
                    <a:pt x="280112" y="880538"/>
                  </a:lnTo>
                  <a:lnTo>
                    <a:pt x="240022" y="861241"/>
                  </a:lnTo>
                  <a:lnTo>
                    <a:pt x="202208" y="838286"/>
                  </a:lnTo>
                  <a:lnTo>
                    <a:pt x="166901" y="811905"/>
                  </a:lnTo>
                  <a:lnTo>
                    <a:pt x="134332" y="782327"/>
                  </a:lnTo>
                  <a:lnTo>
                    <a:pt x="104731" y="749784"/>
                  </a:lnTo>
                  <a:lnTo>
                    <a:pt x="78329" y="714504"/>
                  </a:lnTo>
                  <a:lnTo>
                    <a:pt x="55356" y="676719"/>
                  </a:lnTo>
                  <a:lnTo>
                    <a:pt x="36042" y="636659"/>
                  </a:lnTo>
                  <a:lnTo>
                    <a:pt x="20619" y="594555"/>
                  </a:lnTo>
                  <a:lnTo>
                    <a:pt x="9318" y="550635"/>
                  </a:lnTo>
                  <a:lnTo>
                    <a:pt x="2367" y="505132"/>
                  </a:lnTo>
                  <a:lnTo>
                    <a:pt x="0" y="458275"/>
                  </a:lnTo>
                  <a:close/>
                </a:path>
              </a:pathLst>
            </a:custGeom>
            <a:ln w="4188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600148" y="3745784"/>
              <a:ext cx="8197656" cy="77310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7190571" y="3915859"/>
            <a:ext cx="243776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Times New Roman"/>
                <a:cs typeface="Times New Roman"/>
              </a:rPr>
              <a:t>Aged 15-24 years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old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6160242" y="3663285"/>
            <a:ext cx="8637905" cy="1955800"/>
            <a:chOff x="6160242" y="3663285"/>
            <a:chExt cx="8637905" cy="1955800"/>
          </a:xfrm>
        </p:grpSpPr>
        <p:sp>
          <p:nvSpPr>
            <p:cNvPr id="57" name="object 57"/>
            <p:cNvSpPr/>
            <p:nvPr/>
          </p:nvSpPr>
          <p:spPr>
            <a:xfrm>
              <a:off x="6162465" y="3665507"/>
              <a:ext cx="916551" cy="916551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162465" y="3665507"/>
              <a:ext cx="916940" cy="916940"/>
            </a:xfrm>
            <a:custGeom>
              <a:avLst/>
              <a:gdLst/>
              <a:ahLst/>
              <a:cxnLst/>
              <a:rect l="l" t="t" r="r" b="b"/>
              <a:pathLst>
                <a:path w="916940" h="916939">
                  <a:moveTo>
                    <a:pt x="0" y="458275"/>
                  </a:moveTo>
                  <a:lnTo>
                    <a:pt x="2365" y="411418"/>
                  </a:lnTo>
                  <a:lnTo>
                    <a:pt x="9310" y="365915"/>
                  </a:lnTo>
                  <a:lnTo>
                    <a:pt x="20602" y="321996"/>
                  </a:lnTo>
                  <a:lnTo>
                    <a:pt x="36012" y="279891"/>
                  </a:lnTo>
                  <a:lnTo>
                    <a:pt x="55310" y="239831"/>
                  </a:lnTo>
                  <a:lnTo>
                    <a:pt x="78264" y="202046"/>
                  </a:lnTo>
                  <a:lnTo>
                    <a:pt x="104646" y="166767"/>
                  </a:lnTo>
                  <a:lnTo>
                    <a:pt x="134223" y="134223"/>
                  </a:lnTo>
                  <a:lnTo>
                    <a:pt x="166767" y="104646"/>
                  </a:lnTo>
                  <a:lnTo>
                    <a:pt x="202046" y="78264"/>
                  </a:lnTo>
                  <a:lnTo>
                    <a:pt x="239831" y="55310"/>
                  </a:lnTo>
                  <a:lnTo>
                    <a:pt x="279891" y="36012"/>
                  </a:lnTo>
                  <a:lnTo>
                    <a:pt x="321996" y="20602"/>
                  </a:lnTo>
                  <a:lnTo>
                    <a:pt x="365915" y="9310"/>
                  </a:lnTo>
                  <a:lnTo>
                    <a:pt x="411418" y="2365"/>
                  </a:lnTo>
                  <a:lnTo>
                    <a:pt x="458275" y="0"/>
                  </a:lnTo>
                  <a:lnTo>
                    <a:pt x="505132" y="2365"/>
                  </a:lnTo>
                  <a:lnTo>
                    <a:pt x="550635" y="9310"/>
                  </a:lnTo>
                  <a:lnTo>
                    <a:pt x="594555" y="20602"/>
                  </a:lnTo>
                  <a:lnTo>
                    <a:pt x="636659" y="36012"/>
                  </a:lnTo>
                  <a:lnTo>
                    <a:pt x="676719" y="55310"/>
                  </a:lnTo>
                  <a:lnTo>
                    <a:pt x="714504" y="78264"/>
                  </a:lnTo>
                  <a:lnTo>
                    <a:pt x="749784" y="104646"/>
                  </a:lnTo>
                  <a:lnTo>
                    <a:pt x="782327" y="134223"/>
                  </a:lnTo>
                  <a:lnTo>
                    <a:pt x="811905" y="166767"/>
                  </a:lnTo>
                  <a:lnTo>
                    <a:pt x="838286" y="202046"/>
                  </a:lnTo>
                  <a:lnTo>
                    <a:pt x="861241" y="239831"/>
                  </a:lnTo>
                  <a:lnTo>
                    <a:pt x="880538" y="279891"/>
                  </a:lnTo>
                  <a:lnTo>
                    <a:pt x="895948" y="321996"/>
                  </a:lnTo>
                  <a:lnTo>
                    <a:pt x="907241" y="365915"/>
                  </a:lnTo>
                  <a:lnTo>
                    <a:pt x="914185" y="411418"/>
                  </a:lnTo>
                  <a:lnTo>
                    <a:pt x="916551" y="458275"/>
                  </a:lnTo>
                  <a:lnTo>
                    <a:pt x="914185" y="505132"/>
                  </a:lnTo>
                  <a:lnTo>
                    <a:pt x="907241" y="550635"/>
                  </a:lnTo>
                  <a:lnTo>
                    <a:pt x="895948" y="594555"/>
                  </a:lnTo>
                  <a:lnTo>
                    <a:pt x="880538" y="636659"/>
                  </a:lnTo>
                  <a:lnTo>
                    <a:pt x="861241" y="676719"/>
                  </a:lnTo>
                  <a:lnTo>
                    <a:pt x="838286" y="714504"/>
                  </a:lnTo>
                  <a:lnTo>
                    <a:pt x="811905" y="749784"/>
                  </a:lnTo>
                  <a:lnTo>
                    <a:pt x="782327" y="782327"/>
                  </a:lnTo>
                  <a:lnTo>
                    <a:pt x="749784" y="811905"/>
                  </a:lnTo>
                  <a:lnTo>
                    <a:pt x="714504" y="838286"/>
                  </a:lnTo>
                  <a:lnTo>
                    <a:pt x="676719" y="861241"/>
                  </a:lnTo>
                  <a:lnTo>
                    <a:pt x="636659" y="880538"/>
                  </a:lnTo>
                  <a:lnTo>
                    <a:pt x="594555" y="895948"/>
                  </a:lnTo>
                  <a:lnTo>
                    <a:pt x="550635" y="907241"/>
                  </a:lnTo>
                  <a:lnTo>
                    <a:pt x="505132" y="914185"/>
                  </a:lnTo>
                  <a:lnTo>
                    <a:pt x="458275" y="916551"/>
                  </a:lnTo>
                  <a:lnTo>
                    <a:pt x="411418" y="914185"/>
                  </a:lnTo>
                  <a:lnTo>
                    <a:pt x="365915" y="907241"/>
                  </a:lnTo>
                  <a:lnTo>
                    <a:pt x="321996" y="895948"/>
                  </a:lnTo>
                  <a:lnTo>
                    <a:pt x="279891" y="880538"/>
                  </a:lnTo>
                  <a:lnTo>
                    <a:pt x="239831" y="861241"/>
                  </a:lnTo>
                  <a:lnTo>
                    <a:pt x="202046" y="838286"/>
                  </a:lnTo>
                  <a:lnTo>
                    <a:pt x="166767" y="811905"/>
                  </a:lnTo>
                  <a:lnTo>
                    <a:pt x="134223" y="782327"/>
                  </a:lnTo>
                  <a:lnTo>
                    <a:pt x="104646" y="749784"/>
                  </a:lnTo>
                  <a:lnTo>
                    <a:pt x="78264" y="714504"/>
                  </a:lnTo>
                  <a:lnTo>
                    <a:pt x="55310" y="676719"/>
                  </a:lnTo>
                  <a:lnTo>
                    <a:pt x="36012" y="636659"/>
                  </a:lnTo>
                  <a:lnTo>
                    <a:pt x="20602" y="594555"/>
                  </a:lnTo>
                  <a:lnTo>
                    <a:pt x="9310" y="550635"/>
                  </a:lnTo>
                  <a:lnTo>
                    <a:pt x="2365" y="505132"/>
                  </a:lnTo>
                  <a:lnTo>
                    <a:pt x="0" y="458275"/>
                  </a:lnTo>
                  <a:close/>
                </a:path>
              </a:pathLst>
            </a:custGeom>
            <a:ln w="4188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964534" y="4845925"/>
              <a:ext cx="7833269" cy="773100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7554550" y="5016001"/>
            <a:ext cx="51282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Times New Roman"/>
                <a:cs typeface="Times New Roman"/>
              </a:rPr>
              <a:t>Having unprotected sex (not using a</a:t>
            </a:r>
            <a:r>
              <a:rPr sz="2200" spc="5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condom)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6523931" y="4763426"/>
            <a:ext cx="8274050" cy="1956435"/>
            <a:chOff x="6523931" y="4763426"/>
            <a:chExt cx="8274050" cy="1956435"/>
          </a:xfrm>
        </p:grpSpPr>
        <p:sp>
          <p:nvSpPr>
            <p:cNvPr id="62" name="object 62"/>
            <p:cNvSpPr/>
            <p:nvPr/>
          </p:nvSpPr>
          <p:spPr>
            <a:xfrm>
              <a:off x="6526153" y="4765648"/>
              <a:ext cx="917249" cy="916551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526153" y="4765648"/>
              <a:ext cx="917575" cy="916940"/>
            </a:xfrm>
            <a:custGeom>
              <a:avLst/>
              <a:gdLst/>
              <a:ahLst/>
              <a:cxnLst/>
              <a:rect l="l" t="t" r="r" b="b"/>
              <a:pathLst>
                <a:path w="917575" h="916939">
                  <a:moveTo>
                    <a:pt x="0" y="458275"/>
                  </a:moveTo>
                  <a:lnTo>
                    <a:pt x="2367" y="411418"/>
                  </a:lnTo>
                  <a:lnTo>
                    <a:pt x="9318" y="365915"/>
                  </a:lnTo>
                  <a:lnTo>
                    <a:pt x="20619" y="321996"/>
                  </a:lnTo>
                  <a:lnTo>
                    <a:pt x="36042" y="279891"/>
                  </a:lnTo>
                  <a:lnTo>
                    <a:pt x="55356" y="239831"/>
                  </a:lnTo>
                  <a:lnTo>
                    <a:pt x="78329" y="202046"/>
                  </a:lnTo>
                  <a:lnTo>
                    <a:pt x="104731" y="166767"/>
                  </a:lnTo>
                  <a:lnTo>
                    <a:pt x="134332" y="134223"/>
                  </a:lnTo>
                  <a:lnTo>
                    <a:pt x="166901" y="104646"/>
                  </a:lnTo>
                  <a:lnTo>
                    <a:pt x="202208" y="78264"/>
                  </a:lnTo>
                  <a:lnTo>
                    <a:pt x="240022" y="55310"/>
                  </a:lnTo>
                  <a:lnTo>
                    <a:pt x="280112" y="36012"/>
                  </a:lnTo>
                  <a:lnTo>
                    <a:pt x="322248" y="20602"/>
                  </a:lnTo>
                  <a:lnTo>
                    <a:pt x="366199" y="9310"/>
                  </a:lnTo>
                  <a:lnTo>
                    <a:pt x="411735" y="2365"/>
                  </a:lnTo>
                  <a:lnTo>
                    <a:pt x="458624" y="0"/>
                  </a:lnTo>
                  <a:lnTo>
                    <a:pt x="505514" y="2365"/>
                  </a:lnTo>
                  <a:lnTo>
                    <a:pt x="551050" y="9310"/>
                  </a:lnTo>
                  <a:lnTo>
                    <a:pt x="595001" y="20602"/>
                  </a:lnTo>
                  <a:lnTo>
                    <a:pt x="637137" y="36012"/>
                  </a:lnTo>
                  <a:lnTo>
                    <a:pt x="677227" y="55310"/>
                  </a:lnTo>
                  <a:lnTo>
                    <a:pt x="715040" y="78264"/>
                  </a:lnTo>
                  <a:lnTo>
                    <a:pt x="750347" y="104646"/>
                  </a:lnTo>
                  <a:lnTo>
                    <a:pt x="782916" y="134223"/>
                  </a:lnTo>
                  <a:lnTo>
                    <a:pt x="812517" y="166767"/>
                  </a:lnTo>
                  <a:lnTo>
                    <a:pt x="838920" y="202046"/>
                  </a:lnTo>
                  <a:lnTo>
                    <a:pt x="861893" y="239831"/>
                  </a:lnTo>
                  <a:lnTo>
                    <a:pt x="881206" y="279891"/>
                  </a:lnTo>
                  <a:lnTo>
                    <a:pt x="896629" y="321996"/>
                  </a:lnTo>
                  <a:lnTo>
                    <a:pt x="907931" y="365915"/>
                  </a:lnTo>
                  <a:lnTo>
                    <a:pt x="914881" y="411418"/>
                  </a:lnTo>
                  <a:lnTo>
                    <a:pt x="917249" y="458275"/>
                  </a:lnTo>
                  <a:lnTo>
                    <a:pt x="914881" y="505132"/>
                  </a:lnTo>
                  <a:lnTo>
                    <a:pt x="907931" y="550635"/>
                  </a:lnTo>
                  <a:lnTo>
                    <a:pt x="896629" y="594555"/>
                  </a:lnTo>
                  <a:lnTo>
                    <a:pt x="881206" y="636659"/>
                  </a:lnTo>
                  <a:lnTo>
                    <a:pt x="861893" y="676719"/>
                  </a:lnTo>
                  <a:lnTo>
                    <a:pt x="838920" y="714504"/>
                  </a:lnTo>
                  <a:lnTo>
                    <a:pt x="812517" y="749784"/>
                  </a:lnTo>
                  <a:lnTo>
                    <a:pt x="782916" y="782327"/>
                  </a:lnTo>
                  <a:lnTo>
                    <a:pt x="750347" y="811905"/>
                  </a:lnTo>
                  <a:lnTo>
                    <a:pt x="715040" y="838286"/>
                  </a:lnTo>
                  <a:lnTo>
                    <a:pt x="677227" y="861241"/>
                  </a:lnTo>
                  <a:lnTo>
                    <a:pt x="637137" y="880538"/>
                  </a:lnTo>
                  <a:lnTo>
                    <a:pt x="595001" y="895948"/>
                  </a:lnTo>
                  <a:lnTo>
                    <a:pt x="551050" y="907241"/>
                  </a:lnTo>
                  <a:lnTo>
                    <a:pt x="505514" y="914185"/>
                  </a:lnTo>
                  <a:lnTo>
                    <a:pt x="458624" y="916551"/>
                  </a:lnTo>
                  <a:lnTo>
                    <a:pt x="411735" y="914185"/>
                  </a:lnTo>
                  <a:lnTo>
                    <a:pt x="366199" y="907241"/>
                  </a:lnTo>
                  <a:lnTo>
                    <a:pt x="322248" y="895948"/>
                  </a:lnTo>
                  <a:lnTo>
                    <a:pt x="280112" y="880538"/>
                  </a:lnTo>
                  <a:lnTo>
                    <a:pt x="240022" y="861241"/>
                  </a:lnTo>
                  <a:lnTo>
                    <a:pt x="202208" y="838286"/>
                  </a:lnTo>
                  <a:lnTo>
                    <a:pt x="166901" y="811905"/>
                  </a:lnTo>
                  <a:lnTo>
                    <a:pt x="134332" y="782327"/>
                  </a:lnTo>
                  <a:lnTo>
                    <a:pt x="104731" y="749784"/>
                  </a:lnTo>
                  <a:lnTo>
                    <a:pt x="78329" y="714504"/>
                  </a:lnTo>
                  <a:lnTo>
                    <a:pt x="55356" y="676719"/>
                  </a:lnTo>
                  <a:lnTo>
                    <a:pt x="36042" y="636659"/>
                  </a:lnTo>
                  <a:lnTo>
                    <a:pt x="20619" y="594555"/>
                  </a:lnTo>
                  <a:lnTo>
                    <a:pt x="9318" y="550635"/>
                  </a:lnTo>
                  <a:lnTo>
                    <a:pt x="2367" y="505132"/>
                  </a:lnTo>
                  <a:lnTo>
                    <a:pt x="0" y="458275"/>
                  </a:lnTo>
                  <a:close/>
                </a:path>
              </a:pathLst>
            </a:custGeom>
            <a:ln w="4188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080412" y="5946764"/>
              <a:ext cx="7717391" cy="773100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7670835" y="6116956"/>
            <a:ext cx="56864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Times New Roman"/>
                <a:cs typeface="Times New Roman"/>
              </a:rPr>
              <a:t>Having a history of sexually transmitted</a:t>
            </a:r>
            <a:r>
              <a:rPr sz="2200" spc="8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infections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6640507" y="5864265"/>
            <a:ext cx="8157845" cy="2039620"/>
            <a:chOff x="6640507" y="5864265"/>
            <a:chExt cx="8157845" cy="2039620"/>
          </a:xfrm>
        </p:grpSpPr>
        <p:sp>
          <p:nvSpPr>
            <p:cNvPr id="67" name="object 67"/>
            <p:cNvSpPr/>
            <p:nvPr/>
          </p:nvSpPr>
          <p:spPr>
            <a:xfrm>
              <a:off x="6642729" y="5866487"/>
              <a:ext cx="916551" cy="916551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642729" y="5866487"/>
              <a:ext cx="916940" cy="916940"/>
            </a:xfrm>
            <a:custGeom>
              <a:avLst/>
              <a:gdLst/>
              <a:ahLst/>
              <a:cxnLst/>
              <a:rect l="l" t="t" r="r" b="b"/>
              <a:pathLst>
                <a:path w="916940" h="916940">
                  <a:moveTo>
                    <a:pt x="0" y="458275"/>
                  </a:moveTo>
                  <a:lnTo>
                    <a:pt x="2365" y="411418"/>
                  </a:lnTo>
                  <a:lnTo>
                    <a:pt x="9310" y="365915"/>
                  </a:lnTo>
                  <a:lnTo>
                    <a:pt x="20602" y="321996"/>
                  </a:lnTo>
                  <a:lnTo>
                    <a:pt x="36012" y="279891"/>
                  </a:lnTo>
                  <a:lnTo>
                    <a:pt x="55310" y="239831"/>
                  </a:lnTo>
                  <a:lnTo>
                    <a:pt x="78264" y="202046"/>
                  </a:lnTo>
                  <a:lnTo>
                    <a:pt x="104646" y="166767"/>
                  </a:lnTo>
                  <a:lnTo>
                    <a:pt x="134223" y="134223"/>
                  </a:lnTo>
                  <a:lnTo>
                    <a:pt x="166767" y="104646"/>
                  </a:lnTo>
                  <a:lnTo>
                    <a:pt x="202046" y="78264"/>
                  </a:lnTo>
                  <a:lnTo>
                    <a:pt x="239831" y="55310"/>
                  </a:lnTo>
                  <a:lnTo>
                    <a:pt x="279891" y="36012"/>
                  </a:lnTo>
                  <a:lnTo>
                    <a:pt x="321996" y="20602"/>
                  </a:lnTo>
                  <a:lnTo>
                    <a:pt x="365915" y="9310"/>
                  </a:lnTo>
                  <a:lnTo>
                    <a:pt x="411418" y="2365"/>
                  </a:lnTo>
                  <a:lnTo>
                    <a:pt x="458275" y="0"/>
                  </a:lnTo>
                  <a:lnTo>
                    <a:pt x="505132" y="2365"/>
                  </a:lnTo>
                  <a:lnTo>
                    <a:pt x="550635" y="9310"/>
                  </a:lnTo>
                  <a:lnTo>
                    <a:pt x="594555" y="20602"/>
                  </a:lnTo>
                  <a:lnTo>
                    <a:pt x="636659" y="36012"/>
                  </a:lnTo>
                  <a:lnTo>
                    <a:pt x="676719" y="55310"/>
                  </a:lnTo>
                  <a:lnTo>
                    <a:pt x="714504" y="78264"/>
                  </a:lnTo>
                  <a:lnTo>
                    <a:pt x="749784" y="104646"/>
                  </a:lnTo>
                  <a:lnTo>
                    <a:pt x="782327" y="134223"/>
                  </a:lnTo>
                  <a:lnTo>
                    <a:pt x="811905" y="166767"/>
                  </a:lnTo>
                  <a:lnTo>
                    <a:pt x="838286" y="202046"/>
                  </a:lnTo>
                  <a:lnTo>
                    <a:pt x="861241" y="239831"/>
                  </a:lnTo>
                  <a:lnTo>
                    <a:pt x="880538" y="279891"/>
                  </a:lnTo>
                  <a:lnTo>
                    <a:pt x="895948" y="321996"/>
                  </a:lnTo>
                  <a:lnTo>
                    <a:pt x="907241" y="365915"/>
                  </a:lnTo>
                  <a:lnTo>
                    <a:pt x="914185" y="411418"/>
                  </a:lnTo>
                  <a:lnTo>
                    <a:pt x="916551" y="458275"/>
                  </a:lnTo>
                  <a:lnTo>
                    <a:pt x="914185" y="505132"/>
                  </a:lnTo>
                  <a:lnTo>
                    <a:pt x="907241" y="550635"/>
                  </a:lnTo>
                  <a:lnTo>
                    <a:pt x="895948" y="594555"/>
                  </a:lnTo>
                  <a:lnTo>
                    <a:pt x="880538" y="636659"/>
                  </a:lnTo>
                  <a:lnTo>
                    <a:pt x="861241" y="676719"/>
                  </a:lnTo>
                  <a:lnTo>
                    <a:pt x="838286" y="714504"/>
                  </a:lnTo>
                  <a:lnTo>
                    <a:pt x="811905" y="749784"/>
                  </a:lnTo>
                  <a:lnTo>
                    <a:pt x="782327" y="782327"/>
                  </a:lnTo>
                  <a:lnTo>
                    <a:pt x="749784" y="811905"/>
                  </a:lnTo>
                  <a:lnTo>
                    <a:pt x="714504" y="838286"/>
                  </a:lnTo>
                  <a:lnTo>
                    <a:pt x="676719" y="861241"/>
                  </a:lnTo>
                  <a:lnTo>
                    <a:pt x="636659" y="880538"/>
                  </a:lnTo>
                  <a:lnTo>
                    <a:pt x="594555" y="895948"/>
                  </a:lnTo>
                  <a:lnTo>
                    <a:pt x="550635" y="907241"/>
                  </a:lnTo>
                  <a:lnTo>
                    <a:pt x="505132" y="914185"/>
                  </a:lnTo>
                  <a:lnTo>
                    <a:pt x="458275" y="916551"/>
                  </a:lnTo>
                  <a:lnTo>
                    <a:pt x="411418" y="914185"/>
                  </a:lnTo>
                  <a:lnTo>
                    <a:pt x="365915" y="907241"/>
                  </a:lnTo>
                  <a:lnTo>
                    <a:pt x="321996" y="895948"/>
                  </a:lnTo>
                  <a:lnTo>
                    <a:pt x="279891" y="880538"/>
                  </a:lnTo>
                  <a:lnTo>
                    <a:pt x="239831" y="861241"/>
                  </a:lnTo>
                  <a:lnTo>
                    <a:pt x="202046" y="838286"/>
                  </a:lnTo>
                  <a:lnTo>
                    <a:pt x="166767" y="811905"/>
                  </a:lnTo>
                  <a:lnTo>
                    <a:pt x="134223" y="782327"/>
                  </a:lnTo>
                  <a:lnTo>
                    <a:pt x="104646" y="749784"/>
                  </a:lnTo>
                  <a:lnTo>
                    <a:pt x="78264" y="714504"/>
                  </a:lnTo>
                  <a:lnTo>
                    <a:pt x="55310" y="676719"/>
                  </a:lnTo>
                  <a:lnTo>
                    <a:pt x="36012" y="636659"/>
                  </a:lnTo>
                  <a:lnTo>
                    <a:pt x="20602" y="594555"/>
                  </a:lnTo>
                  <a:lnTo>
                    <a:pt x="9310" y="550635"/>
                  </a:lnTo>
                  <a:lnTo>
                    <a:pt x="2365" y="505132"/>
                  </a:lnTo>
                  <a:lnTo>
                    <a:pt x="0" y="458275"/>
                  </a:lnTo>
                  <a:close/>
                </a:path>
              </a:pathLst>
            </a:custGeom>
            <a:ln w="4188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964534" y="7013399"/>
              <a:ext cx="7833269" cy="890374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7554550" y="7073413"/>
            <a:ext cx="6887209" cy="65024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>
              <a:lnSpc>
                <a:spcPts val="2280"/>
              </a:lnSpc>
              <a:spcBef>
                <a:spcPts val="475"/>
              </a:spcBef>
            </a:pPr>
            <a:r>
              <a:rPr sz="2200" spc="-5" dirty="0">
                <a:latin typeface="Times New Roman"/>
                <a:cs typeface="Times New Roman"/>
              </a:rPr>
              <a:t>In a sexual relationship with someone who has gonorrhoea or  another sexually transmitted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infection</a:t>
            </a:r>
            <a:endParaRPr sz="2200" dirty="0">
              <a:latin typeface="Times New Roman"/>
              <a:cs typeface="Times New Roman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6523931" y="6965104"/>
            <a:ext cx="8274050" cy="1955800"/>
            <a:chOff x="6523931" y="6965104"/>
            <a:chExt cx="8274050" cy="1955800"/>
          </a:xfrm>
        </p:grpSpPr>
        <p:sp>
          <p:nvSpPr>
            <p:cNvPr id="72" name="object 72"/>
            <p:cNvSpPr/>
            <p:nvPr/>
          </p:nvSpPr>
          <p:spPr>
            <a:xfrm>
              <a:off x="6526153" y="6967326"/>
              <a:ext cx="917249" cy="917249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526153" y="6967326"/>
              <a:ext cx="917575" cy="917575"/>
            </a:xfrm>
            <a:custGeom>
              <a:avLst/>
              <a:gdLst/>
              <a:ahLst/>
              <a:cxnLst/>
              <a:rect l="l" t="t" r="r" b="b"/>
              <a:pathLst>
                <a:path w="917575" h="917575">
                  <a:moveTo>
                    <a:pt x="0" y="458624"/>
                  </a:moveTo>
                  <a:lnTo>
                    <a:pt x="2367" y="411735"/>
                  </a:lnTo>
                  <a:lnTo>
                    <a:pt x="9318" y="366199"/>
                  </a:lnTo>
                  <a:lnTo>
                    <a:pt x="20619" y="322248"/>
                  </a:lnTo>
                  <a:lnTo>
                    <a:pt x="36042" y="280112"/>
                  </a:lnTo>
                  <a:lnTo>
                    <a:pt x="55356" y="240022"/>
                  </a:lnTo>
                  <a:lnTo>
                    <a:pt x="78329" y="202208"/>
                  </a:lnTo>
                  <a:lnTo>
                    <a:pt x="104731" y="166901"/>
                  </a:lnTo>
                  <a:lnTo>
                    <a:pt x="134332" y="134332"/>
                  </a:lnTo>
                  <a:lnTo>
                    <a:pt x="166901" y="104731"/>
                  </a:lnTo>
                  <a:lnTo>
                    <a:pt x="202208" y="78329"/>
                  </a:lnTo>
                  <a:lnTo>
                    <a:pt x="240022" y="55356"/>
                  </a:lnTo>
                  <a:lnTo>
                    <a:pt x="280112" y="36042"/>
                  </a:lnTo>
                  <a:lnTo>
                    <a:pt x="322248" y="20619"/>
                  </a:lnTo>
                  <a:lnTo>
                    <a:pt x="366199" y="9318"/>
                  </a:lnTo>
                  <a:lnTo>
                    <a:pt x="411735" y="2367"/>
                  </a:lnTo>
                  <a:lnTo>
                    <a:pt x="458624" y="0"/>
                  </a:lnTo>
                  <a:lnTo>
                    <a:pt x="505514" y="2367"/>
                  </a:lnTo>
                  <a:lnTo>
                    <a:pt x="551050" y="9318"/>
                  </a:lnTo>
                  <a:lnTo>
                    <a:pt x="595001" y="20619"/>
                  </a:lnTo>
                  <a:lnTo>
                    <a:pt x="637137" y="36042"/>
                  </a:lnTo>
                  <a:lnTo>
                    <a:pt x="677227" y="55356"/>
                  </a:lnTo>
                  <a:lnTo>
                    <a:pt x="715040" y="78329"/>
                  </a:lnTo>
                  <a:lnTo>
                    <a:pt x="750347" y="104731"/>
                  </a:lnTo>
                  <a:lnTo>
                    <a:pt x="782916" y="134332"/>
                  </a:lnTo>
                  <a:lnTo>
                    <a:pt x="812517" y="166901"/>
                  </a:lnTo>
                  <a:lnTo>
                    <a:pt x="838920" y="202208"/>
                  </a:lnTo>
                  <a:lnTo>
                    <a:pt x="861893" y="240022"/>
                  </a:lnTo>
                  <a:lnTo>
                    <a:pt x="881206" y="280112"/>
                  </a:lnTo>
                  <a:lnTo>
                    <a:pt x="896629" y="322248"/>
                  </a:lnTo>
                  <a:lnTo>
                    <a:pt x="907931" y="366199"/>
                  </a:lnTo>
                  <a:lnTo>
                    <a:pt x="914881" y="411735"/>
                  </a:lnTo>
                  <a:lnTo>
                    <a:pt x="917249" y="458624"/>
                  </a:lnTo>
                  <a:lnTo>
                    <a:pt x="914881" y="505514"/>
                  </a:lnTo>
                  <a:lnTo>
                    <a:pt x="907931" y="551050"/>
                  </a:lnTo>
                  <a:lnTo>
                    <a:pt x="896629" y="595001"/>
                  </a:lnTo>
                  <a:lnTo>
                    <a:pt x="881206" y="637137"/>
                  </a:lnTo>
                  <a:lnTo>
                    <a:pt x="861893" y="677227"/>
                  </a:lnTo>
                  <a:lnTo>
                    <a:pt x="838920" y="715040"/>
                  </a:lnTo>
                  <a:lnTo>
                    <a:pt x="812517" y="750347"/>
                  </a:lnTo>
                  <a:lnTo>
                    <a:pt x="782916" y="782916"/>
                  </a:lnTo>
                  <a:lnTo>
                    <a:pt x="750347" y="812517"/>
                  </a:lnTo>
                  <a:lnTo>
                    <a:pt x="715040" y="838920"/>
                  </a:lnTo>
                  <a:lnTo>
                    <a:pt x="677227" y="861893"/>
                  </a:lnTo>
                  <a:lnTo>
                    <a:pt x="637137" y="881206"/>
                  </a:lnTo>
                  <a:lnTo>
                    <a:pt x="595001" y="896629"/>
                  </a:lnTo>
                  <a:lnTo>
                    <a:pt x="551050" y="907931"/>
                  </a:lnTo>
                  <a:lnTo>
                    <a:pt x="505514" y="914881"/>
                  </a:lnTo>
                  <a:lnTo>
                    <a:pt x="458624" y="917249"/>
                  </a:lnTo>
                  <a:lnTo>
                    <a:pt x="411735" y="914881"/>
                  </a:lnTo>
                  <a:lnTo>
                    <a:pt x="366199" y="907931"/>
                  </a:lnTo>
                  <a:lnTo>
                    <a:pt x="322248" y="896629"/>
                  </a:lnTo>
                  <a:lnTo>
                    <a:pt x="280112" y="881206"/>
                  </a:lnTo>
                  <a:lnTo>
                    <a:pt x="240022" y="861893"/>
                  </a:lnTo>
                  <a:lnTo>
                    <a:pt x="202208" y="838920"/>
                  </a:lnTo>
                  <a:lnTo>
                    <a:pt x="166901" y="812517"/>
                  </a:lnTo>
                  <a:lnTo>
                    <a:pt x="134332" y="782916"/>
                  </a:lnTo>
                  <a:lnTo>
                    <a:pt x="104731" y="750347"/>
                  </a:lnTo>
                  <a:lnTo>
                    <a:pt x="78329" y="715040"/>
                  </a:lnTo>
                  <a:lnTo>
                    <a:pt x="55356" y="677227"/>
                  </a:lnTo>
                  <a:lnTo>
                    <a:pt x="36042" y="637137"/>
                  </a:lnTo>
                  <a:lnTo>
                    <a:pt x="20619" y="595001"/>
                  </a:lnTo>
                  <a:lnTo>
                    <a:pt x="9318" y="551050"/>
                  </a:lnTo>
                  <a:lnTo>
                    <a:pt x="2367" y="505514"/>
                  </a:lnTo>
                  <a:lnTo>
                    <a:pt x="0" y="458624"/>
                  </a:lnTo>
                  <a:close/>
                </a:path>
              </a:pathLst>
            </a:custGeom>
            <a:ln w="4188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600147" y="8147744"/>
              <a:ext cx="8197656" cy="77310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7245019" y="8318227"/>
            <a:ext cx="42221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Times New Roman"/>
                <a:cs typeface="Times New Roman"/>
              </a:rPr>
              <a:t>A man who has sex with men</a:t>
            </a:r>
            <a:r>
              <a:rPr sz="2200" spc="-1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(MSM)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5936293" y="8065245"/>
            <a:ext cx="8862060" cy="2039620"/>
            <a:chOff x="5936293" y="8065245"/>
            <a:chExt cx="8862060" cy="2039620"/>
          </a:xfrm>
        </p:grpSpPr>
        <p:sp>
          <p:nvSpPr>
            <p:cNvPr id="77" name="object 77"/>
            <p:cNvSpPr/>
            <p:nvPr/>
          </p:nvSpPr>
          <p:spPr>
            <a:xfrm>
              <a:off x="6162465" y="8067468"/>
              <a:ext cx="916551" cy="917249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162465" y="8067468"/>
              <a:ext cx="916940" cy="917575"/>
            </a:xfrm>
            <a:custGeom>
              <a:avLst/>
              <a:gdLst/>
              <a:ahLst/>
              <a:cxnLst/>
              <a:rect l="l" t="t" r="r" b="b"/>
              <a:pathLst>
                <a:path w="916940" h="917575">
                  <a:moveTo>
                    <a:pt x="0" y="458624"/>
                  </a:moveTo>
                  <a:lnTo>
                    <a:pt x="2365" y="411735"/>
                  </a:lnTo>
                  <a:lnTo>
                    <a:pt x="9310" y="366199"/>
                  </a:lnTo>
                  <a:lnTo>
                    <a:pt x="20602" y="322248"/>
                  </a:lnTo>
                  <a:lnTo>
                    <a:pt x="36012" y="280112"/>
                  </a:lnTo>
                  <a:lnTo>
                    <a:pt x="55310" y="240022"/>
                  </a:lnTo>
                  <a:lnTo>
                    <a:pt x="78264" y="202208"/>
                  </a:lnTo>
                  <a:lnTo>
                    <a:pt x="104646" y="166901"/>
                  </a:lnTo>
                  <a:lnTo>
                    <a:pt x="134223" y="134332"/>
                  </a:lnTo>
                  <a:lnTo>
                    <a:pt x="166767" y="104731"/>
                  </a:lnTo>
                  <a:lnTo>
                    <a:pt x="202046" y="78329"/>
                  </a:lnTo>
                  <a:lnTo>
                    <a:pt x="239831" y="55356"/>
                  </a:lnTo>
                  <a:lnTo>
                    <a:pt x="279891" y="36042"/>
                  </a:lnTo>
                  <a:lnTo>
                    <a:pt x="321996" y="20619"/>
                  </a:lnTo>
                  <a:lnTo>
                    <a:pt x="365915" y="9318"/>
                  </a:lnTo>
                  <a:lnTo>
                    <a:pt x="411418" y="2367"/>
                  </a:lnTo>
                  <a:lnTo>
                    <a:pt x="458275" y="0"/>
                  </a:lnTo>
                  <a:lnTo>
                    <a:pt x="505132" y="2367"/>
                  </a:lnTo>
                  <a:lnTo>
                    <a:pt x="550635" y="9318"/>
                  </a:lnTo>
                  <a:lnTo>
                    <a:pt x="594555" y="20619"/>
                  </a:lnTo>
                  <a:lnTo>
                    <a:pt x="636659" y="36042"/>
                  </a:lnTo>
                  <a:lnTo>
                    <a:pt x="676719" y="55356"/>
                  </a:lnTo>
                  <a:lnTo>
                    <a:pt x="714504" y="78329"/>
                  </a:lnTo>
                  <a:lnTo>
                    <a:pt x="749784" y="104731"/>
                  </a:lnTo>
                  <a:lnTo>
                    <a:pt x="782327" y="134332"/>
                  </a:lnTo>
                  <a:lnTo>
                    <a:pt x="811905" y="166901"/>
                  </a:lnTo>
                  <a:lnTo>
                    <a:pt x="838286" y="202208"/>
                  </a:lnTo>
                  <a:lnTo>
                    <a:pt x="861241" y="240022"/>
                  </a:lnTo>
                  <a:lnTo>
                    <a:pt x="880538" y="280112"/>
                  </a:lnTo>
                  <a:lnTo>
                    <a:pt x="895948" y="322248"/>
                  </a:lnTo>
                  <a:lnTo>
                    <a:pt x="907241" y="366199"/>
                  </a:lnTo>
                  <a:lnTo>
                    <a:pt x="914185" y="411735"/>
                  </a:lnTo>
                  <a:lnTo>
                    <a:pt x="916551" y="458624"/>
                  </a:lnTo>
                  <a:lnTo>
                    <a:pt x="914185" y="505514"/>
                  </a:lnTo>
                  <a:lnTo>
                    <a:pt x="907241" y="551050"/>
                  </a:lnTo>
                  <a:lnTo>
                    <a:pt x="895948" y="595001"/>
                  </a:lnTo>
                  <a:lnTo>
                    <a:pt x="880538" y="637137"/>
                  </a:lnTo>
                  <a:lnTo>
                    <a:pt x="861241" y="677227"/>
                  </a:lnTo>
                  <a:lnTo>
                    <a:pt x="838286" y="715040"/>
                  </a:lnTo>
                  <a:lnTo>
                    <a:pt x="811905" y="750347"/>
                  </a:lnTo>
                  <a:lnTo>
                    <a:pt x="782327" y="782916"/>
                  </a:lnTo>
                  <a:lnTo>
                    <a:pt x="749784" y="812517"/>
                  </a:lnTo>
                  <a:lnTo>
                    <a:pt x="714504" y="838920"/>
                  </a:lnTo>
                  <a:lnTo>
                    <a:pt x="676719" y="861893"/>
                  </a:lnTo>
                  <a:lnTo>
                    <a:pt x="636659" y="881206"/>
                  </a:lnTo>
                  <a:lnTo>
                    <a:pt x="594555" y="896629"/>
                  </a:lnTo>
                  <a:lnTo>
                    <a:pt x="550635" y="907931"/>
                  </a:lnTo>
                  <a:lnTo>
                    <a:pt x="505132" y="914881"/>
                  </a:lnTo>
                  <a:lnTo>
                    <a:pt x="458275" y="917249"/>
                  </a:lnTo>
                  <a:lnTo>
                    <a:pt x="411418" y="914881"/>
                  </a:lnTo>
                  <a:lnTo>
                    <a:pt x="365915" y="907931"/>
                  </a:lnTo>
                  <a:lnTo>
                    <a:pt x="321996" y="896629"/>
                  </a:lnTo>
                  <a:lnTo>
                    <a:pt x="279891" y="881206"/>
                  </a:lnTo>
                  <a:lnTo>
                    <a:pt x="239831" y="861893"/>
                  </a:lnTo>
                  <a:lnTo>
                    <a:pt x="202046" y="838920"/>
                  </a:lnTo>
                  <a:lnTo>
                    <a:pt x="166767" y="812517"/>
                  </a:lnTo>
                  <a:lnTo>
                    <a:pt x="134223" y="782916"/>
                  </a:lnTo>
                  <a:lnTo>
                    <a:pt x="104646" y="750347"/>
                  </a:lnTo>
                  <a:lnTo>
                    <a:pt x="78264" y="715040"/>
                  </a:lnTo>
                  <a:lnTo>
                    <a:pt x="55310" y="677227"/>
                  </a:lnTo>
                  <a:lnTo>
                    <a:pt x="36012" y="637137"/>
                  </a:lnTo>
                  <a:lnTo>
                    <a:pt x="20602" y="595001"/>
                  </a:lnTo>
                  <a:lnTo>
                    <a:pt x="9310" y="551050"/>
                  </a:lnTo>
                  <a:lnTo>
                    <a:pt x="2365" y="505514"/>
                  </a:lnTo>
                  <a:lnTo>
                    <a:pt x="0" y="458624"/>
                  </a:lnTo>
                  <a:close/>
                </a:path>
              </a:pathLst>
            </a:custGeom>
            <a:ln w="4188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936293" y="9214379"/>
              <a:ext cx="8861510" cy="890374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6526309" y="9274684"/>
            <a:ext cx="7926705" cy="64960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>
              <a:lnSpc>
                <a:spcPts val="2280"/>
              </a:lnSpc>
              <a:spcBef>
                <a:spcPts val="475"/>
              </a:spcBef>
            </a:pPr>
            <a:r>
              <a:rPr sz="2200" spc="-5" dirty="0">
                <a:latin typeface="Times New Roman"/>
                <a:cs typeface="Times New Roman"/>
              </a:rPr>
              <a:t>In a population with higher rates of gonorrhoea, such as those living in  urban areas or lower socioeconomic groups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5224971" y="9166084"/>
            <a:ext cx="9688195" cy="1677035"/>
            <a:chOff x="5224971" y="9166084"/>
            <a:chExt cx="9688195" cy="1677035"/>
          </a:xfrm>
        </p:grpSpPr>
        <p:sp>
          <p:nvSpPr>
            <p:cNvPr id="82" name="object 82"/>
            <p:cNvSpPr/>
            <p:nvPr/>
          </p:nvSpPr>
          <p:spPr>
            <a:xfrm>
              <a:off x="5497912" y="9168307"/>
              <a:ext cx="917249" cy="917249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497912" y="9168307"/>
              <a:ext cx="917575" cy="917575"/>
            </a:xfrm>
            <a:custGeom>
              <a:avLst/>
              <a:gdLst/>
              <a:ahLst/>
              <a:cxnLst/>
              <a:rect l="l" t="t" r="r" b="b"/>
              <a:pathLst>
                <a:path w="917575" h="917575">
                  <a:moveTo>
                    <a:pt x="0" y="458624"/>
                  </a:moveTo>
                  <a:lnTo>
                    <a:pt x="2367" y="411735"/>
                  </a:lnTo>
                  <a:lnTo>
                    <a:pt x="9318" y="366199"/>
                  </a:lnTo>
                  <a:lnTo>
                    <a:pt x="20619" y="322248"/>
                  </a:lnTo>
                  <a:lnTo>
                    <a:pt x="36042" y="280112"/>
                  </a:lnTo>
                  <a:lnTo>
                    <a:pt x="55356" y="240022"/>
                  </a:lnTo>
                  <a:lnTo>
                    <a:pt x="78329" y="202208"/>
                  </a:lnTo>
                  <a:lnTo>
                    <a:pt x="104731" y="166901"/>
                  </a:lnTo>
                  <a:lnTo>
                    <a:pt x="134332" y="134332"/>
                  </a:lnTo>
                  <a:lnTo>
                    <a:pt x="166901" y="104731"/>
                  </a:lnTo>
                  <a:lnTo>
                    <a:pt x="202208" y="78329"/>
                  </a:lnTo>
                  <a:lnTo>
                    <a:pt x="240022" y="55356"/>
                  </a:lnTo>
                  <a:lnTo>
                    <a:pt x="280112" y="36042"/>
                  </a:lnTo>
                  <a:lnTo>
                    <a:pt x="322248" y="20619"/>
                  </a:lnTo>
                  <a:lnTo>
                    <a:pt x="366199" y="9318"/>
                  </a:lnTo>
                  <a:lnTo>
                    <a:pt x="411735" y="2367"/>
                  </a:lnTo>
                  <a:lnTo>
                    <a:pt x="458624" y="0"/>
                  </a:lnTo>
                  <a:lnTo>
                    <a:pt x="505514" y="2367"/>
                  </a:lnTo>
                  <a:lnTo>
                    <a:pt x="551050" y="9318"/>
                  </a:lnTo>
                  <a:lnTo>
                    <a:pt x="595001" y="20619"/>
                  </a:lnTo>
                  <a:lnTo>
                    <a:pt x="637137" y="36042"/>
                  </a:lnTo>
                  <a:lnTo>
                    <a:pt x="677227" y="55356"/>
                  </a:lnTo>
                  <a:lnTo>
                    <a:pt x="715040" y="78329"/>
                  </a:lnTo>
                  <a:lnTo>
                    <a:pt x="750347" y="104731"/>
                  </a:lnTo>
                  <a:lnTo>
                    <a:pt x="782916" y="134332"/>
                  </a:lnTo>
                  <a:lnTo>
                    <a:pt x="812517" y="166901"/>
                  </a:lnTo>
                  <a:lnTo>
                    <a:pt x="838920" y="202208"/>
                  </a:lnTo>
                  <a:lnTo>
                    <a:pt x="861893" y="240022"/>
                  </a:lnTo>
                  <a:lnTo>
                    <a:pt x="881206" y="280112"/>
                  </a:lnTo>
                  <a:lnTo>
                    <a:pt x="896629" y="322248"/>
                  </a:lnTo>
                  <a:lnTo>
                    <a:pt x="907931" y="366199"/>
                  </a:lnTo>
                  <a:lnTo>
                    <a:pt x="914881" y="411735"/>
                  </a:lnTo>
                  <a:lnTo>
                    <a:pt x="917249" y="458624"/>
                  </a:lnTo>
                  <a:lnTo>
                    <a:pt x="914881" y="505514"/>
                  </a:lnTo>
                  <a:lnTo>
                    <a:pt x="907931" y="551050"/>
                  </a:lnTo>
                  <a:lnTo>
                    <a:pt x="896629" y="595001"/>
                  </a:lnTo>
                  <a:lnTo>
                    <a:pt x="881206" y="637137"/>
                  </a:lnTo>
                  <a:lnTo>
                    <a:pt x="861893" y="677227"/>
                  </a:lnTo>
                  <a:lnTo>
                    <a:pt x="838920" y="715040"/>
                  </a:lnTo>
                  <a:lnTo>
                    <a:pt x="812517" y="750347"/>
                  </a:lnTo>
                  <a:lnTo>
                    <a:pt x="782916" y="782916"/>
                  </a:lnTo>
                  <a:lnTo>
                    <a:pt x="750347" y="812517"/>
                  </a:lnTo>
                  <a:lnTo>
                    <a:pt x="715040" y="838920"/>
                  </a:lnTo>
                  <a:lnTo>
                    <a:pt x="677227" y="861893"/>
                  </a:lnTo>
                  <a:lnTo>
                    <a:pt x="637137" y="881206"/>
                  </a:lnTo>
                  <a:lnTo>
                    <a:pt x="595001" y="896629"/>
                  </a:lnTo>
                  <a:lnTo>
                    <a:pt x="551050" y="907931"/>
                  </a:lnTo>
                  <a:lnTo>
                    <a:pt x="505514" y="914881"/>
                  </a:lnTo>
                  <a:lnTo>
                    <a:pt x="458624" y="917249"/>
                  </a:lnTo>
                  <a:lnTo>
                    <a:pt x="411735" y="914881"/>
                  </a:lnTo>
                  <a:lnTo>
                    <a:pt x="366199" y="907931"/>
                  </a:lnTo>
                  <a:lnTo>
                    <a:pt x="322248" y="896629"/>
                  </a:lnTo>
                  <a:lnTo>
                    <a:pt x="280112" y="881206"/>
                  </a:lnTo>
                  <a:lnTo>
                    <a:pt x="240022" y="861893"/>
                  </a:lnTo>
                  <a:lnTo>
                    <a:pt x="202208" y="838920"/>
                  </a:lnTo>
                  <a:lnTo>
                    <a:pt x="166901" y="812517"/>
                  </a:lnTo>
                  <a:lnTo>
                    <a:pt x="134332" y="782916"/>
                  </a:lnTo>
                  <a:lnTo>
                    <a:pt x="104731" y="750347"/>
                  </a:lnTo>
                  <a:lnTo>
                    <a:pt x="78329" y="715040"/>
                  </a:lnTo>
                  <a:lnTo>
                    <a:pt x="55356" y="677227"/>
                  </a:lnTo>
                  <a:lnTo>
                    <a:pt x="36042" y="637137"/>
                  </a:lnTo>
                  <a:lnTo>
                    <a:pt x="20619" y="595001"/>
                  </a:lnTo>
                  <a:lnTo>
                    <a:pt x="9318" y="551050"/>
                  </a:lnTo>
                  <a:lnTo>
                    <a:pt x="2367" y="505514"/>
                  </a:lnTo>
                  <a:lnTo>
                    <a:pt x="0" y="458624"/>
                  </a:lnTo>
                  <a:close/>
                </a:path>
              </a:pathLst>
            </a:custGeom>
            <a:ln w="4188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224971" y="10170022"/>
              <a:ext cx="9687663" cy="554956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264320" y="10146288"/>
              <a:ext cx="3607569" cy="696662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253243" y="10189218"/>
              <a:ext cx="9633585" cy="501015"/>
            </a:xfrm>
            <a:custGeom>
              <a:avLst/>
              <a:gdLst/>
              <a:ahLst/>
              <a:cxnLst/>
              <a:rect l="l" t="t" r="r" b="b"/>
              <a:pathLst>
                <a:path w="9633585" h="501015">
                  <a:moveTo>
                    <a:pt x="9633214" y="0"/>
                  </a:moveTo>
                  <a:lnTo>
                    <a:pt x="0" y="0"/>
                  </a:lnTo>
                  <a:lnTo>
                    <a:pt x="0" y="500508"/>
                  </a:lnTo>
                  <a:lnTo>
                    <a:pt x="9633214" y="500508"/>
                  </a:lnTo>
                  <a:lnTo>
                    <a:pt x="963321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253243" y="10189218"/>
              <a:ext cx="9633585" cy="501015"/>
            </a:xfrm>
            <a:custGeom>
              <a:avLst/>
              <a:gdLst/>
              <a:ahLst/>
              <a:cxnLst/>
              <a:rect l="l" t="t" r="r" b="b"/>
              <a:pathLst>
                <a:path w="9633585" h="501015">
                  <a:moveTo>
                    <a:pt x="0" y="500508"/>
                  </a:moveTo>
                  <a:lnTo>
                    <a:pt x="9633214" y="500508"/>
                  </a:lnTo>
                  <a:lnTo>
                    <a:pt x="9633214" y="0"/>
                  </a:lnTo>
                  <a:lnTo>
                    <a:pt x="0" y="0"/>
                  </a:lnTo>
                  <a:lnTo>
                    <a:pt x="0" y="500508"/>
                  </a:lnTo>
                  <a:close/>
                </a:path>
              </a:pathLst>
            </a:custGeom>
            <a:ln w="1745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8460223" y="10227802"/>
            <a:ext cx="3219450" cy="402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50" spc="10" dirty="0">
                <a:solidFill>
                  <a:srgbClr val="FFFFFF"/>
                </a:solidFill>
                <a:latin typeface="Times New Roman"/>
                <a:cs typeface="Times New Roman"/>
              </a:rPr>
              <a:t>Symptoms </a:t>
            </a:r>
            <a:r>
              <a:rPr sz="2450" spc="5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245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50" spc="10" dirty="0">
                <a:solidFill>
                  <a:srgbClr val="FFFFFF"/>
                </a:solidFill>
                <a:latin typeface="Times New Roman"/>
                <a:cs typeface="Times New Roman"/>
              </a:rPr>
              <a:t>gonorrhoea</a:t>
            </a:r>
            <a:endParaRPr sz="2450">
              <a:latin typeface="Times New Roman"/>
              <a:cs typeface="Times New Roman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5247210" y="10683694"/>
            <a:ext cx="9662795" cy="4109720"/>
            <a:chOff x="5247210" y="10683694"/>
            <a:chExt cx="9662795" cy="4109720"/>
          </a:xfrm>
        </p:grpSpPr>
        <p:sp>
          <p:nvSpPr>
            <p:cNvPr id="90" name="object 90"/>
            <p:cNvSpPr/>
            <p:nvPr/>
          </p:nvSpPr>
          <p:spPr>
            <a:xfrm>
              <a:off x="5253243" y="10689726"/>
              <a:ext cx="9650730" cy="4097654"/>
            </a:xfrm>
            <a:custGeom>
              <a:avLst/>
              <a:gdLst/>
              <a:ahLst/>
              <a:cxnLst/>
              <a:rect l="l" t="t" r="r" b="b"/>
              <a:pathLst>
                <a:path w="9650730" h="4097655">
                  <a:moveTo>
                    <a:pt x="9650666" y="0"/>
                  </a:moveTo>
                  <a:lnTo>
                    <a:pt x="0" y="0"/>
                  </a:lnTo>
                  <a:lnTo>
                    <a:pt x="0" y="4097606"/>
                  </a:lnTo>
                  <a:lnTo>
                    <a:pt x="9650666" y="4097606"/>
                  </a:lnTo>
                  <a:lnTo>
                    <a:pt x="96506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253243" y="10689726"/>
              <a:ext cx="9650730" cy="4097654"/>
            </a:xfrm>
            <a:custGeom>
              <a:avLst/>
              <a:gdLst/>
              <a:ahLst/>
              <a:cxnLst/>
              <a:rect l="l" t="t" r="r" b="b"/>
              <a:pathLst>
                <a:path w="9650730" h="4097655">
                  <a:moveTo>
                    <a:pt x="0" y="4097606"/>
                  </a:moveTo>
                  <a:lnTo>
                    <a:pt x="9650666" y="4097606"/>
                  </a:lnTo>
                  <a:lnTo>
                    <a:pt x="9650666" y="0"/>
                  </a:lnTo>
                  <a:lnTo>
                    <a:pt x="0" y="0"/>
                  </a:lnTo>
                  <a:lnTo>
                    <a:pt x="0" y="4097606"/>
                  </a:lnTo>
                  <a:close/>
                </a:path>
              </a:pathLst>
            </a:custGeom>
            <a:ln w="11867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252894" y="11271559"/>
              <a:ext cx="2321395" cy="1382505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5426168" y="11630377"/>
            <a:ext cx="1932305" cy="59880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36525" marR="5080" indent="-124460">
              <a:lnSpc>
                <a:spcPts val="2090"/>
              </a:lnSpc>
              <a:spcBef>
                <a:spcPts val="445"/>
              </a:spcBef>
            </a:pPr>
            <a:r>
              <a:rPr sz="2000" spc="5" dirty="0">
                <a:latin typeface="Times New Roman"/>
                <a:cs typeface="Times New Roman"/>
              </a:rPr>
              <a:t>Pain or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discomfort  during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urination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7683535" y="11271559"/>
            <a:ext cx="2404464" cy="138809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7838777" y="11365662"/>
            <a:ext cx="2032635" cy="112839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065" marR="5080" algn="ctr">
              <a:lnSpc>
                <a:spcPct val="87000"/>
              </a:lnSpc>
              <a:spcBef>
                <a:spcPts val="430"/>
              </a:spcBef>
            </a:pPr>
            <a:r>
              <a:rPr sz="2000" spc="5" dirty="0">
                <a:latin typeface="Times New Roman"/>
                <a:cs typeface="Times New Roman"/>
              </a:rPr>
              <a:t>Increased or  abnormal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discharge  </a:t>
            </a:r>
            <a:r>
              <a:rPr sz="2000" spc="5" dirty="0">
                <a:latin typeface="Times New Roman"/>
                <a:cs typeface="Times New Roman"/>
              </a:rPr>
              <a:t>from the vagina or  penis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10176304" y="11177320"/>
            <a:ext cx="2345129" cy="1614261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/>
          <p:nvPr/>
        </p:nvSpPr>
        <p:spPr>
          <a:xfrm>
            <a:off x="10331138" y="11233146"/>
            <a:ext cx="1974214" cy="139255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065" marR="5080" algn="ctr">
              <a:lnSpc>
                <a:spcPct val="86900"/>
              </a:lnSpc>
              <a:spcBef>
                <a:spcPts val="430"/>
              </a:spcBef>
            </a:pPr>
            <a:r>
              <a:rPr sz="2000" spc="5" dirty="0">
                <a:latin typeface="Times New Roman"/>
                <a:cs typeface="Times New Roman"/>
              </a:rPr>
              <a:t>Rectal pain,  </a:t>
            </a:r>
            <a:r>
              <a:rPr sz="2000" dirty="0">
                <a:latin typeface="Times New Roman"/>
                <a:cs typeface="Times New Roman"/>
              </a:rPr>
              <a:t>discharge, </a:t>
            </a:r>
            <a:r>
              <a:rPr sz="2000" spc="5" dirty="0">
                <a:latin typeface="Times New Roman"/>
                <a:cs typeface="Times New Roman"/>
              </a:rPr>
              <a:t>or  bleeding (if the  infection is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present  in 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rectum)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12639056" y="11177320"/>
            <a:ext cx="2345129" cy="1614261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 txBox="1"/>
          <p:nvPr/>
        </p:nvSpPr>
        <p:spPr>
          <a:xfrm>
            <a:off x="12794007" y="11233146"/>
            <a:ext cx="1974214" cy="139255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indent="635" algn="ctr">
              <a:lnSpc>
                <a:spcPct val="86900"/>
              </a:lnSpc>
              <a:spcBef>
                <a:spcPts val="430"/>
              </a:spcBef>
            </a:pPr>
            <a:r>
              <a:rPr sz="2000" spc="5" dirty="0">
                <a:latin typeface="Times New Roman"/>
                <a:cs typeface="Times New Roman"/>
              </a:rPr>
              <a:t>Sore throat or  swollen lymph  nodes (if the  infection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is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present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in 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throat)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6484270" y="12838701"/>
            <a:ext cx="2307434" cy="1383203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 txBox="1"/>
          <p:nvPr/>
        </p:nvSpPr>
        <p:spPr>
          <a:xfrm>
            <a:off x="6672204" y="13065435"/>
            <a:ext cx="1904364" cy="86296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algn="ctr">
              <a:lnSpc>
                <a:spcPct val="86900"/>
              </a:lnSpc>
              <a:spcBef>
                <a:spcPts val="430"/>
              </a:spcBef>
            </a:pPr>
            <a:r>
              <a:rPr sz="2000" spc="5" dirty="0">
                <a:latin typeface="Times New Roman"/>
                <a:cs typeface="Times New Roman"/>
              </a:rPr>
              <a:t>Pain or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tenderness  in the testicles (in  men)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8947022" y="12745161"/>
            <a:ext cx="2278813" cy="1614261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9181319" y="12800580"/>
            <a:ext cx="1810385" cy="139255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indent="635" algn="ctr">
              <a:lnSpc>
                <a:spcPct val="86900"/>
              </a:lnSpc>
              <a:spcBef>
                <a:spcPts val="430"/>
              </a:spcBef>
            </a:pPr>
            <a:r>
              <a:rPr sz="2000" spc="5" dirty="0">
                <a:latin typeface="Times New Roman"/>
                <a:cs typeface="Times New Roman"/>
              </a:rPr>
              <a:t>Menstrual  irregularities or  abnormal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vaginal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bleeding (in  women)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11401397" y="12838701"/>
            <a:ext cx="2359090" cy="1383203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 txBox="1"/>
          <p:nvPr/>
        </p:nvSpPr>
        <p:spPr>
          <a:xfrm>
            <a:off x="11556232" y="13065435"/>
            <a:ext cx="1986914" cy="86296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algn="ctr">
              <a:lnSpc>
                <a:spcPct val="86900"/>
              </a:lnSpc>
              <a:spcBef>
                <a:spcPts val="430"/>
              </a:spcBef>
            </a:pPr>
            <a:r>
              <a:rPr sz="2000" spc="5" dirty="0">
                <a:latin typeface="Times New Roman"/>
                <a:cs typeface="Times New Roman"/>
              </a:rPr>
              <a:t>Itching,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redness,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or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swelling of the  genitals or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anus.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15281809" y="2835416"/>
            <a:ext cx="4619625" cy="5930265"/>
            <a:chOff x="15281809" y="2835416"/>
            <a:chExt cx="4619625" cy="5930265"/>
          </a:xfrm>
        </p:grpSpPr>
        <p:sp>
          <p:nvSpPr>
            <p:cNvPr id="107" name="object 107"/>
            <p:cNvSpPr/>
            <p:nvPr/>
          </p:nvSpPr>
          <p:spPr>
            <a:xfrm>
              <a:off x="15287842" y="2841448"/>
              <a:ext cx="4607560" cy="5918200"/>
            </a:xfrm>
            <a:custGeom>
              <a:avLst/>
              <a:gdLst/>
              <a:ahLst/>
              <a:cxnLst/>
              <a:rect l="l" t="t" r="r" b="b"/>
              <a:pathLst>
                <a:path w="4607559" h="5918200">
                  <a:moveTo>
                    <a:pt x="4607189" y="0"/>
                  </a:moveTo>
                  <a:lnTo>
                    <a:pt x="0" y="0"/>
                  </a:lnTo>
                  <a:lnTo>
                    <a:pt x="0" y="5918144"/>
                  </a:lnTo>
                  <a:lnTo>
                    <a:pt x="4607189" y="5918144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5287842" y="2841448"/>
              <a:ext cx="4607560" cy="5918200"/>
            </a:xfrm>
            <a:custGeom>
              <a:avLst/>
              <a:gdLst/>
              <a:ahLst/>
              <a:cxnLst/>
              <a:rect l="l" t="t" r="r" b="b"/>
              <a:pathLst>
                <a:path w="4607559" h="5918200">
                  <a:moveTo>
                    <a:pt x="0" y="5918144"/>
                  </a:moveTo>
                  <a:lnTo>
                    <a:pt x="4607189" y="5918144"/>
                  </a:lnTo>
                  <a:lnTo>
                    <a:pt x="4607189" y="0"/>
                  </a:lnTo>
                  <a:lnTo>
                    <a:pt x="0" y="0"/>
                  </a:lnTo>
                  <a:lnTo>
                    <a:pt x="0" y="5918144"/>
                  </a:lnTo>
                  <a:close/>
                </a:path>
              </a:pathLst>
            </a:custGeom>
            <a:ln w="11867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 txBox="1"/>
          <p:nvPr/>
        </p:nvSpPr>
        <p:spPr>
          <a:xfrm>
            <a:off x="15293775" y="2860394"/>
            <a:ext cx="4595495" cy="5861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7815" marR="593090" indent="-262255">
              <a:lnSpc>
                <a:spcPct val="100800"/>
              </a:lnSpc>
              <a:spcBef>
                <a:spcPts val="95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2000" spc="5" dirty="0">
                <a:latin typeface="Times New Roman"/>
                <a:cs typeface="Times New Roman"/>
              </a:rPr>
              <a:t>Abstain or have sex with a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mutually  monogamous partner </a:t>
            </a:r>
            <a:r>
              <a:rPr sz="2000" spc="10" dirty="0">
                <a:latin typeface="Times New Roman"/>
                <a:cs typeface="Times New Roman"/>
              </a:rPr>
              <a:t>who </a:t>
            </a:r>
            <a:r>
              <a:rPr sz="2000" spc="5" dirty="0">
                <a:latin typeface="Times New Roman"/>
                <a:cs typeface="Times New Roman"/>
              </a:rPr>
              <a:t>has been  tested </a:t>
            </a:r>
            <a:r>
              <a:rPr sz="2000" dirty="0">
                <a:latin typeface="Times New Roman"/>
                <a:cs typeface="Times New Roman"/>
              </a:rPr>
              <a:t>for </a:t>
            </a:r>
            <a:r>
              <a:rPr sz="2000" spc="5" dirty="0">
                <a:latin typeface="Times New Roman"/>
                <a:cs typeface="Times New Roman"/>
              </a:rPr>
              <a:t>and is not infected with  gonorrhoea or other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STIs.</a:t>
            </a:r>
            <a:endParaRPr sz="2000" dirty="0">
              <a:latin typeface="Times New Roman"/>
              <a:cs typeface="Times New Roman"/>
            </a:endParaRPr>
          </a:p>
          <a:p>
            <a:pPr marL="297815" marR="208279" indent="-262255">
              <a:lnSpc>
                <a:spcPct val="100800"/>
              </a:lnSpc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2000" spc="5" dirty="0">
                <a:latin typeface="Times New Roman"/>
                <a:cs typeface="Times New Roman"/>
              </a:rPr>
              <a:t>Use condoms correctly and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consistently  for vaginal, anal, and oral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sex.</a:t>
            </a:r>
            <a:endParaRPr sz="2000" dirty="0">
              <a:latin typeface="Times New Roman"/>
              <a:cs typeface="Times New Roman"/>
            </a:endParaRPr>
          </a:p>
          <a:p>
            <a:pPr marL="297815" marR="229235" indent="-262255">
              <a:lnSpc>
                <a:spcPct val="100800"/>
              </a:lnSpc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2000" spc="5" dirty="0">
                <a:latin typeface="Times New Roman"/>
                <a:cs typeface="Times New Roman"/>
              </a:rPr>
              <a:t>Get tested regularly for gonorrhoea and  other STIs, especially if you have  multiple partners or engage in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high-risk  sexual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behavior.</a:t>
            </a:r>
            <a:endParaRPr sz="2000" dirty="0">
              <a:latin typeface="Times New Roman"/>
              <a:cs typeface="Times New Roman"/>
            </a:endParaRPr>
          </a:p>
          <a:p>
            <a:pPr marL="297815" marR="402590" indent="-262255">
              <a:lnSpc>
                <a:spcPct val="100800"/>
              </a:lnSpc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2000" spc="5" dirty="0">
                <a:latin typeface="Times New Roman"/>
                <a:cs typeface="Times New Roman"/>
              </a:rPr>
              <a:t>Practice good hygiene by washing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the  genital area with soap and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water.</a:t>
            </a:r>
            <a:endParaRPr sz="2000" dirty="0">
              <a:latin typeface="Times New Roman"/>
              <a:cs typeface="Times New Roman"/>
            </a:endParaRPr>
          </a:p>
          <a:p>
            <a:pPr marL="297815" marR="498475" indent="-262255">
              <a:lnSpc>
                <a:spcPct val="100800"/>
              </a:lnSpc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2000" spc="-25" dirty="0">
                <a:latin typeface="Times New Roman"/>
                <a:cs typeface="Times New Roman"/>
              </a:rPr>
              <a:t>Avoid </a:t>
            </a:r>
            <a:r>
              <a:rPr sz="2000" spc="5" dirty="0">
                <a:latin typeface="Times New Roman"/>
                <a:cs typeface="Times New Roman"/>
              </a:rPr>
              <a:t>sharing sex toys or clean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them  before and after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use.</a:t>
            </a:r>
            <a:endParaRPr sz="2000" dirty="0">
              <a:latin typeface="Times New Roman"/>
              <a:cs typeface="Times New Roman"/>
            </a:endParaRPr>
          </a:p>
          <a:p>
            <a:pPr marL="297815" marR="437515" indent="-262255">
              <a:lnSpc>
                <a:spcPct val="100800"/>
              </a:lnSpc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2000" spc="5" dirty="0">
                <a:latin typeface="Times New Roman"/>
                <a:cs typeface="Times New Roman"/>
              </a:rPr>
              <a:t>Notify your sexual partners if you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are  diagnosed with gonorrhoea or other  STIs.</a:t>
            </a:r>
            <a:endParaRPr sz="2000" dirty="0">
              <a:latin typeface="Times New Roman"/>
              <a:cs typeface="Times New Roman"/>
            </a:endParaRPr>
          </a:p>
          <a:p>
            <a:pPr marL="297815" marR="81280" indent="-262255">
              <a:lnSpc>
                <a:spcPct val="100800"/>
              </a:lnSpc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sz="2000" spc="5" dirty="0">
                <a:latin typeface="Times New Roman"/>
                <a:cs typeface="Times New Roman"/>
              </a:rPr>
              <a:t>Complete the full course of antibiotics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as  prescribed.</a:t>
            </a:r>
            <a:endParaRPr sz="2000" dirty="0">
              <a:latin typeface="Times New Roman"/>
              <a:cs typeface="Times New Roman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15281809" y="9263143"/>
            <a:ext cx="4619625" cy="5821680"/>
            <a:chOff x="15281809" y="9263143"/>
            <a:chExt cx="4619625" cy="5821680"/>
          </a:xfrm>
        </p:grpSpPr>
        <p:sp>
          <p:nvSpPr>
            <p:cNvPr id="111" name="object 111"/>
            <p:cNvSpPr/>
            <p:nvPr/>
          </p:nvSpPr>
          <p:spPr>
            <a:xfrm>
              <a:off x="15287842" y="9269175"/>
              <a:ext cx="4607560" cy="5809615"/>
            </a:xfrm>
            <a:custGeom>
              <a:avLst/>
              <a:gdLst/>
              <a:ahLst/>
              <a:cxnLst/>
              <a:rect l="l" t="t" r="r" b="b"/>
              <a:pathLst>
                <a:path w="4607559" h="5809615">
                  <a:moveTo>
                    <a:pt x="4607189" y="0"/>
                  </a:moveTo>
                  <a:lnTo>
                    <a:pt x="0" y="0"/>
                  </a:lnTo>
                  <a:lnTo>
                    <a:pt x="0" y="5809247"/>
                  </a:lnTo>
                  <a:lnTo>
                    <a:pt x="4607189" y="5809247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5287842" y="9269175"/>
              <a:ext cx="4607560" cy="5809615"/>
            </a:xfrm>
            <a:custGeom>
              <a:avLst/>
              <a:gdLst/>
              <a:ahLst/>
              <a:cxnLst/>
              <a:rect l="l" t="t" r="r" b="b"/>
              <a:pathLst>
                <a:path w="4607559" h="5809615">
                  <a:moveTo>
                    <a:pt x="0" y="5809247"/>
                  </a:moveTo>
                  <a:lnTo>
                    <a:pt x="4607189" y="5809247"/>
                  </a:lnTo>
                  <a:lnTo>
                    <a:pt x="4607189" y="0"/>
                  </a:lnTo>
                  <a:lnTo>
                    <a:pt x="0" y="0"/>
                  </a:lnTo>
                  <a:lnTo>
                    <a:pt x="0" y="5809247"/>
                  </a:lnTo>
                  <a:close/>
                </a:path>
              </a:pathLst>
            </a:custGeom>
            <a:ln w="11867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 txBox="1"/>
          <p:nvPr/>
        </p:nvSpPr>
        <p:spPr>
          <a:xfrm>
            <a:off x="15317257" y="9256290"/>
            <a:ext cx="4517390" cy="5763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4320" marR="128270" indent="-262255">
              <a:lnSpc>
                <a:spcPct val="151200"/>
              </a:lnSpc>
              <a:spcBef>
                <a:spcPts val="95"/>
              </a:spcBef>
              <a:buFont typeface="Wingdings"/>
              <a:buChar char=""/>
              <a:tabLst>
                <a:tab pos="274320" algn="l"/>
                <a:tab pos="274955" algn="l"/>
              </a:tabLst>
            </a:pPr>
            <a:r>
              <a:rPr sz="2000" spc="5" dirty="0">
                <a:latin typeface="Times New Roman"/>
                <a:cs typeface="Times New Roman"/>
              </a:rPr>
              <a:t>Gonorrhoea is treatable with a course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of  antibiotics that clears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infection.</a:t>
            </a:r>
            <a:endParaRPr sz="2000" dirty="0">
              <a:latin typeface="Times New Roman"/>
              <a:cs typeface="Times New Roman"/>
            </a:endParaRPr>
          </a:p>
          <a:p>
            <a:pPr marL="274320" marR="12700" indent="-262255">
              <a:lnSpc>
                <a:spcPts val="3629"/>
              </a:lnSpc>
              <a:spcBef>
                <a:spcPts val="325"/>
              </a:spcBef>
              <a:buFont typeface="Wingdings"/>
              <a:buChar char=""/>
              <a:tabLst>
                <a:tab pos="274320" algn="l"/>
                <a:tab pos="274955" algn="l"/>
              </a:tabLst>
            </a:pPr>
            <a:r>
              <a:rPr sz="2000" spc="5" dirty="0">
                <a:latin typeface="Times New Roman"/>
                <a:cs typeface="Times New Roman"/>
              </a:rPr>
              <a:t>It is crucial to complete the full course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of  treatment even if you feel better before  finishing the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antibiotics.</a:t>
            </a:r>
            <a:endParaRPr sz="2000" dirty="0">
              <a:latin typeface="Times New Roman"/>
              <a:cs typeface="Times New Roman"/>
            </a:endParaRPr>
          </a:p>
          <a:p>
            <a:pPr marL="274320" indent="-262255">
              <a:lnSpc>
                <a:spcPct val="100000"/>
              </a:lnSpc>
              <a:spcBef>
                <a:spcPts val="894"/>
              </a:spcBef>
              <a:buFont typeface="Wingdings"/>
              <a:buChar char=""/>
              <a:tabLst>
                <a:tab pos="274320" algn="l"/>
                <a:tab pos="274955" algn="l"/>
              </a:tabLst>
            </a:pPr>
            <a:r>
              <a:rPr sz="2000" dirty="0">
                <a:latin typeface="Times New Roman"/>
                <a:cs typeface="Times New Roman"/>
              </a:rPr>
              <a:t>It </a:t>
            </a:r>
            <a:r>
              <a:rPr sz="2000" spc="5" dirty="0">
                <a:latin typeface="Times New Roman"/>
                <a:cs typeface="Times New Roman"/>
              </a:rPr>
              <a:t>is important to inform your partner/s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to</a:t>
            </a:r>
            <a:endParaRPr sz="2000" dirty="0">
              <a:latin typeface="Times New Roman"/>
              <a:cs typeface="Times New Roman"/>
            </a:endParaRPr>
          </a:p>
          <a:p>
            <a:pPr marL="274320">
              <a:lnSpc>
                <a:spcPct val="100000"/>
              </a:lnSpc>
              <a:spcBef>
                <a:spcPts val="1230"/>
              </a:spcBef>
            </a:pPr>
            <a:r>
              <a:rPr sz="2000" spc="5" dirty="0">
                <a:latin typeface="Times New Roman"/>
                <a:cs typeface="Times New Roman"/>
              </a:rPr>
              <a:t>get tested and treated if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necessary.</a:t>
            </a:r>
            <a:endParaRPr sz="2000" dirty="0">
              <a:latin typeface="Times New Roman"/>
              <a:cs typeface="Times New Roman"/>
            </a:endParaRPr>
          </a:p>
          <a:p>
            <a:pPr marL="274320" marR="241300" indent="-262255">
              <a:lnSpc>
                <a:spcPts val="3629"/>
              </a:lnSpc>
              <a:spcBef>
                <a:spcPts val="320"/>
              </a:spcBef>
              <a:buFont typeface="Wingdings"/>
              <a:buChar char=""/>
              <a:tabLst>
                <a:tab pos="274320" algn="l"/>
                <a:tab pos="274955" algn="l"/>
              </a:tabLst>
            </a:pPr>
            <a:r>
              <a:rPr sz="2000" spc="5" dirty="0">
                <a:latin typeface="Times New Roman"/>
                <a:cs typeface="Times New Roman"/>
              </a:rPr>
              <a:t>Failure to treat gonorrhoea may lead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to  complications such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as</a:t>
            </a:r>
            <a:endParaRPr sz="2000" dirty="0">
              <a:latin typeface="Times New Roman"/>
              <a:cs typeface="Times New Roman"/>
            </a:endParaRPr>
          </a:p>
          <a:p>
            <a:pPr marL="920115" lvl="1" indent="-262890">
              <a:lnSpc>
                <a:spcPct val="100000"/>
              </a:lnSpc>
              <a:spcBef>
                <a:spcPts val="125"/>
              </a:spcBef>
              <a:buFont typeface="Wingdings"/>
              <a:buChar char=""/>
              <a:tabLst>
                <a:tab pos="920115" algn="l"/>
                <a:tab pos="920750" algn="l"/>
              </a:tabLst>
            </a:pPr>
            <a:r>
              <a:rPr sz="2000" spc="5" dirty="0">
                <a:latin typeface="Times New Roman"/>
                <a:cs typeface="Times New Roman"/>
              </a:rPr>
              <a:t>Infertility</a:t>
            </a:r>
            <a:endParaRPr sz="2000" dirty="0">
              <a:latin typeface="Times New Roman"/>
              <a:cs typeface="Times New Roman"/>
            </a:endParaRPr>
          </a:p>
          <a:p>
            <a:pPr marL="920115" lvl="1" indent="-262890">
              <a:lnSpc>
                <a:spcPct val="100000"/>
              </a:lnSpc>
              <a:spcBef>
                <a:spcPts val="20"/>
              </a:spcBef>
              <a:buFont typeface="Wingdings"/>
              <a:buChar char=""/>
              <a:tabLst>
                <a:tab pos="920115" algn="l"/>
                <a:tab pos="920750" algn="l"/>
              </a:tabLst>
            </a:pPr>
            <a:r>
              <a:rPr sz="2000" spc="5" dirty="0">
                <a:latin typeface="Times New Roman"/>
                <a:cs typeface="Times New Roman"/>
              </a:rPr>
              <a:t>Ectopic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pregnancy</a:t>
            </a:r>
            <a:endParaRPr sz="2000" dirty="0">
              <a:latin typeface="Times New Roman"/>
              <a:cs typeface="Times New Roman"/>
            </a:endParaRPr>
          </a:p>
          <a:p>
            <a:pPr marL="920115" lvl="1" indent="-262890">
              <a:lnSpc>
                <a:spcPct val="100000"/>
              </a:lnSpc>
              <a:spcBef>
                <a:spcPts val="20"/>
              </a:spcBef>
              <a:buFont typeface="Wingdings"/>
              <a:buChar char=""/>
              <a:tabLst>
                <a:tab pos="920115" algn="l"/>
                <a:tab pos="920750" algn="l"/>
              </a:tabLst>
            </a:pPr>
            <a:r>
              <a:rPr sz="2000" spc="5" dirty="0">
                <a:latin typeface="Times New Roman"/>
                <a:cs typeface="Times New Roman"/>
              </a:rPr>
              <a:t>Joint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Infection</a:t>
            </a:r>
            <a:endParaRPr sz="2000" dirty="0">
              <a:latin typeface="Times New Roman"/>
              <a:cs typeface="Times New Roman"/>
            </a:endParaRPr>
          </a:p>
          <a:p>
            <a:pPr marL="920115" lvl="1" indent="-262890">
              <a:lnSpc>
                <a:spcPct val="100000"/>
              </a:lnSpc>
              <a:spcBef>
                <a:spcPts val="15"/>
              </a:spcBef>
              <a:buFont typeface="Wingdings"/>
              <a:buChar char=""/>
              <a:tabLst>
                <a:tab pos="920115" algn="l"/>
                <a:tab pos="920750" algn="l"/>
              </a:tabLst>
            </a:pPr>
            <a:r>
              <a:rPr sz="2000" spc="5" dirty="0">
                <a:latin typeface="Times New Roman"/>
                <a:cs typeface="Times New Roman"/>
              </a:rPr>
              <a:t>Blood stream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infection</a:t>
            </a:r>
            <a:endParaRPr sz="2000" dirty="0">
              <a:latin typeface="Times New Roman"/>
              <a:cs typeface="Times New Roman"/>
            </a:endParaRPr>
          </a:p>
          <a:p>
            <a:pPr marL="920115" lvl="1" indent="-262890">
              <a:lnSpc>
                <a:spcPct val="100000"/>
              </a:lnSpc>
              <a:spcBef>
                <a:spcPts val="20"/>
              </a:spcBef>
              <a:buFont typeface="Wingdings"/>
              <a:buChar char=""/>
              <a:tabLst>
                <a:tab pos="920115" algn="l"/>
                <a:tab pos="920750" algn="l"/>
              </a:tabLst>
            </a:pPr>
            <a:r>
              <a:rPr sz="2000" spc="5" dirty="0">
                <a:latin typeface="Times New Roman"/>
                <a:cs typeface="Times New Roman"/>
              </a:rPr>
              <a:t>Increased risk of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HIV.</a:t>
            </a:r>
            <a:endParaRPr sz="2000" dirty="0">
              <a:latin typeface="Times New Roman"/>
              <a:cs typeface="Times New Roman"/>
            </a:endParaRPr>
          </a:p>
        </p:txBody>
      </p:sp>
      <p:grpSp>
        <p:nvGrpSpPr>
          <p:cNvPr id="114" name="object 114"/>
          <p:cNvGrpSpPr/>
          <p:nvPr/>
        </p:nvGrpSpPr>
        <p:grpSpPr>
          <a:xfrm>
            <a:off x="0" y="0"/>
            <a:ext cx="20104100" cy="1960245"/>
            <a:chOff x="0" y="0"/>
            <a:chExt cx="20104100" cy="1960245"/>
          </a:xfrm>
        </p:grpSpPr>
        <p:sp>
          <p:nvSpPr>
            <p:cNvPr id="115" name="object 115"/>
            <p:cNvSpPr/>
            <p:nvPr/>
          </p:nvSpPr>
          <p:spPr>
            <a:xfrm>
              <a:off x="0" y="0"/>
              <a:ext cx="4834058" cy="1960149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5304945" y="0"/>
              <a:ext cx="4799155" cy="1960149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BEBEB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PowerPoint</Application>
  <Company>Grammarholic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Promotion Poster on Gonorrhoea for Adult Nursing</dc:title>
  <dc:subject>Sanitised Grammarholic study resource</dc:subject>
  <dc:creator>Grammarholic</dc:creator>
  <cp:lastModifiedBy>Grammarholic</cp:lastModifiedBy>
  <dcterms:created xsi:type="dcterms:W3CDTF">2026-06-17T16:22:40.129Z</dcterms:created>
  <dcterms:modified xsi:type="dcterms:W3CDTF">2026-06-17T16:22:40.129Z</dcterms:modified>
</cp:coreProperties>
</file>